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56" r:id="rId2"/>
    <p:sldId id="274" r:id="rId3"/>
    <p:sldId id="258" r:id="rId4"/>
    <p:sldId id="269" r:id="rId5"/>
    <p:sldId id="270" r:id="rId6"/>
    <p:sldId id="271" r:id="rId7"/>
    <p:sldId id="280" r:id="rId8"/>
    <p:sldId id="273" r:id="rId9"/>
    <p:sldId id="272" r:id="rId10"/>
    <p:sldId id="293" r:id="rId11"/>
    <p:sldId id="281" r:id="rId12"/>
    <p:sldId id="282" r:id="rId13"/>
    <p:sldId id="283" r:id="rId14"/>
    <p:sldId id="284" r:id="rId15"/>
    <p:sldId id="287" r:id="rId16"/>
    <p:sldId id="289" r:id="rId17"/>
    <p:sldId id="290" r:id="rId18"/>
    <p:sldId id="291" r:id="rId19"/>
    <p:sldId id="275" r:id="rId20"/>
    <p:sldId id="292" r:id="rId21"/>
    <p:sldId id="277" r:id="rId22"/>
    <p:sldId id="288" r:id="rId23"/>
    <p:sldId id="286" r:id="rId24"/>
    <p:sldId id="294" r:id="rId2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Matilda" panose="020B0604020202020204" charset="0"/>
      <p:regular r:id="rId3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0000"/>
    <a:srgbClr val="7A0000"/>
    <a:srgbClr val="00642D"/>
    <a:srgbClr val="007A37"/>
    <a:srgbClr val="006C31"/>
    <a:srgbClr val="003760"/>
    <a:srgbClr val="00589A"/>
    <a:srgbClr val="008EC0"/>
    <a:srgbClr val="993300"/>
    <a:srgbClr val="7939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7" d="100"/>
          <a:sy n="97" d="100"/>
        </p:scale>
        <p:origin x="306" y="96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9E4BD-37A0-4355-90C7-B94A625C9A24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F72CC-5AA9-4534-92E2-9D25ED9EE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3F72CC-5AA9-4534-92E2-9D25ED9EE77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07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6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8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212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12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53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29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95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276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7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60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8E58C-E7A6-41B0-9596-47478E2A3A1A}" type="datetimeFigureOut">
              <a:rPr lang="ru-RU" smtClean="0"/>
              <a:pPr/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7F1E4-8445-454E-87F7-4EF11F4AB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44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91680" y="1556792"/>
            <a:ext cx="6624736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i="0" u="none" strike="noStrike" kern="1200" normalizeH="0" baseline="0" noProof="0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atilda" pitchFamily="2" charset="0"/>
                <a:ea typeface="+mj-ea"/>
                <a:cs typeface="+mj-cs"/>
              </a:rPr>
              <a:t>Необыкновенная живая вода</a:t>
            </a:r>
            <a:endParaRPr kumimoji="0" lang="ru-RU" sz="5400" i="0" u="none" strike="noStrike" kern="1200" normalizeH="0" baseline="0" noProof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Matilda" pitchFamily="2" charset="0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3504" y="4286256"/>
            <a:ext cx="3024336" cy="1152128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Коваль Иван</a:t>
            </a:r>
          </a:p>
          <a:p>
            <a:pPr>
              <a:spcBef>
                <a:spcPts val="0"/>
              </a:spcBef>
            </a:pP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ученик 8 «В» класса МБОУ СОШ № 28</a:t>
            </a:r>
          </a:p>
          <a:p>
            <a:pPr>
              <a:spcBef>
                <a:spcPts val="0"/>
              </a:spcBef>
            </a:pP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Учитель: </a:t>
            </a:r>
            <a:r>
              <a:rPr lang="ru-RU" sz="18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Манаенкова</a:t>
            </a:r>
            <a:r>
              <a:rPr lang="ru-RU" sz="1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Г.И.</a:t>
            </a:r>
            <a:endParaRPr lang="ru-RU" sz="1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692696"/>
            <a:ext cx="48074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Научно-практическая конференция</a:t>
            </a:r>
          </a:p>
        </p:txBody>
      </p:sp>
    </p:spTree>
    <p:extLst>
      <p:ext uri="{BB962C8B-B14F-4D97-AF65-F5344CB8AC3E}">
        <p14:creationId xmlns:p14="http://schemas.microsoft.com/office/powerpoint/2010/main" val="406076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Введение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0100" y="1000108"/>
            <a:ext cx="7704856" cy="5256584"/>
          </a:xfrm>
        </p:spPr>
        <p:txBody>
          <a:bodyPr>
            <a:normAutofit lnSpcReduction="10000"/>
          </a:bodyPr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Вода составляет основу внутренней среды нашего организма. Водопроводная вода всегда имеет положительный потенциал. Естественные природные источники воды не на много лучше - большинство из них также заряжены положительно. </a:t>
            </a:r>
          </a:p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В природе </a:t>
            </a:r>
            <a:r>
              <a:rPr lang="ru-RU" sz="2400" dirty="0" err="1"/>
              <a:t>антиоксидантная</a:t>
            </a:r>
            <a:r>
              <a:rPr lang="ru-RU" sz="2400" dirty="0"/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вода образуется при сложных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/>
              <a:t>условиях </a:t>
            </a:r>
            <a:r>
              <a:rPr lang="ru-RU" sz="2400" dirty="0"/>
              <a:t>преимущественно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при таянии горных ледников. </a:t>
            </a:r>
          </a:p>
        </p:txBody>
      </p:sp>
      <p:pic>
        <p:nvPicPr>
          <p:cNvPr id="6" name="Содержимое 7" descr="7411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3500438"/>
            <a:ext cx="3143272" cy="2554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/>
          </a:bodyPr>
          <a:lstStyle/>
          <a:p>
            <a:r>
              <a:rPr lang="ru-RU" sz="3200" dirty="0"/>
              <a:t>Основные свойства водородной воды </a:t>
            </a:r>
          </a:p>
        </p:txBody>
      </p:sp>
      <p:pic>
        <p:nvPicPr>
          <p:cNvPr id="6" name="Содержимое 5" descr="Screenshot_20220414-105805_Samsung Interne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980728"/>
            <a:ext cx="6984775" cy="5256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Польза водородной воды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0100" y="1000108"/>
            <a:ext cx="7704856" cy="5256584"/>
          </a:xfrm>
        </p:spPr>
        <p:txBody>
          <a:bodyPr>
            <a:normAutofit/>
          </a:bodyPr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Способствует развитию коры головного мозга, что приводит к улучшению памяти.</a:t>
            </a:r>
          </a:p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Стимулирует пищеварение и улучшает перистальтику кишечника. </a:t>
            </a:r>
          </a:p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Помогает привить полезную привычку пить воду, а не сладкие газировки. </a:t>
            </a:r>
          </a:p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Улучшает иммунитет. </a:t>
            </a:r>
          </a:p>
          <a:p>
            <a:pPr marL="0" indent="360363" algn="just">
              <a:lnSpc>
                <a:spcPct val="150000"/>
              </a:lnSpc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0100" y="357166"/>
            <a:ext cx="7633418" cy="623562"/>
          </a:xfrm>
        </p:spPr>
        <p:txBody>
          <a:bodyPr>
            <a:normAutofit/>
          </a:bodyPr>
          <a:lstStyle/>
          <a:p>
            <a:r>
              <a:rPr lang="ru-RU" sz="3200" dirty="0"/>
              <a:t>Вред водородной воды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0100" y="1000108"/>
            <a:ext cx="7704856" cy="5256584"/>
          </a:xfrm>
        </p:spPr>
        <p:txBody>
          <a:bodyPr>
            <a:normAutofit/>
          </a:bodyPr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В настоящий момент обнаружить вред водородной воды не удалось. Это связано с принципом действия и свойствами микроэлемента. </a:t>
            </a:r>
          </a:p>
        </p:txBody>
      </p:sp>
      <p:pic>
        <p:nvPicPr>
          <p:cNvPr id="6" name="Содержимое 5" descr="бутыл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14546" y="2692458"/>
            <a:ext cx="5500726" cy="3631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Получение водородной воды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6" name="Содержимое 5" descr="Screenshot_20220414-152950_Samsung Interne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9890" y="1000125"/>
            <a:ext cx="6884608" cy="5256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Получение водородной воды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7" name="Содержимое 6" descr="Screenshot_20220414-154201_Samsung Interne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53515" y="1071446"/>
            <a:ext cx="6518885" cy="5054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/>
          </a:bodyPr>
          <a:lstStyle/>
          <a:p>
            <a:r>
              <a:rPr lang="ru-RU" sz="3200" dirty="0"/>
              <a:t>Практическая значимость исследования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6" name="Содержимое 5" descr="20220414_1554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285860"/>
            <a:ext cx="7456337" cy="394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2123728" y="5445224"/>
            <a:ext cx="59120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/>
              <a:t>Кабинет химии и биологии в «Точке роста»</a:t>
            </a:r>
          </a:p>
        </p:txBody>
      </p:sp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/>
          </a:bodyPr>
          <a:lstStyle/>
          <a:p>
            <a:r>
              <a:rPr lang="ru-RU" sz="3200" dirty="0"/>
              <a:t>Практическая значимость исследования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6" name="Содержимое 5" descr="20220414_1558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39502" y="1071546"/>
            <a:ext cx="4720930" cy="2234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220414_15582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3573016"/>
            <a:ext cx="5112568" cy="2419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34441" y="3244334"/>
            <a:ext cx="38443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Измерение электропроводимости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/>
          </a:bodyPr>
          <a:lstStyle/>
          <a:p>
            <a:r>
              <a:rPr lang="ru-RU" sz="3200" dirty="0"/>
              <a:t>Практическая значимость исследования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6" name="Содержимое 5" descr="20220414_161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641593" y="1716069"/>
            <a:ext cx="2592245" cy="1303200"/>
          </a:xfrm>
        </p:spPr>
      </p:pic>
      <p:pic>
        <p:nvPicPr>
          <p:cNvPr id="7" name="Рисунок 6" descr="20220414_1611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774799" y="4440119"/>
            <a:ext cx="2611058" cy="1303200"/>
          </a:xfrm>
          <a:prstGeom prst="rect">
            <a:avLst/>
          </a:prstGeom>
        </p:spPr>
      </p:pic>
      <p:pic>
        <p:nvPicPr>
          <p:cNvPr id="8" name="Рисунок 7" descr="20220414_1613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783838" y="1716436"/>
            <a:ext cx="2593638" cy="1303858"/>
          </a:xfrm>
          <a:prstGeom prst="rect">
            <a:avLst/>
          </a:prstGeom>
        </p:spPr>
      </p:pic>
      <p:pic>
        <p:nvPicPr>
          <p:cNvPr id="9" name="Рисунок 8" descr="20220414_1614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2631047" y="4441259"/>
            <a:ext cx="2613338" cy="1303200"/>
          </a:xfrm>
          <a:prstGeom prst="rect">
            <a:avLst/>
          </a:prstGeom>
        </p:spPr>
      </p:pic>
      <p:pic>
        <p:nvPicPr>
          <p:cNvPr id="10" name="Рисунок 9" descr="20220414_1616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4631027" y="4441543"/>
            <a:ext cx="2613906" cy="1303200"/>
          </a:xfrm>
          <a:prstGeom prst="rect">
            <a:avLst/>
          </a:prstGeom>
        </p:spPr>
      </p:pic>
      <p:pic>
        <p:nvPicPr>
          <p:cNvPr id="11" name="Рисунок 10" descr="20220414_16183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5400000">
            <a:off x="4641856" y="1716070"/>
            <a:ext cx="2592247" cy="1303200"/>
          </a:xfrm>
          <a:prstGeom prst="rect">
            <a:avLst/>
          </a:prstGeom>
        </p:spPr>
      </p:pic>
      <p:pic>
        <p:nvPicPr>
          <p:cNvPr id="13" name="Содержимое 5" descr="водород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72330" y="2571744"/>
            <a:ext cx="1290040" cy="257176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483768" y="3429000"/>
            <a:ext cx="33089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Измерение </a:t>
            </a:r>
            <a:r>
              <a:rPr lang="ru-RU" sz="2400" dirty="0" err="1"/>
              <a:t>ОВПметром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/>
          </a:bodyPr>
          <a:lstStyle/>
          <a:p>
            <a:r>
              <a:rPr lang="ru-RU" sz="3200" dirty="0"/>
              <a:t>Практическая значимость исследования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142984"/>
            <a:ext cx="3674267" cy="4899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15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1142984"/>
            <a:ext cx="3643338" cy="4857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187624" y="5949280"/>
            <a:ext cx="3666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Измерение водородного показателя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5949280"/>
            <a:ext cx="1800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Измерение ОВП</a:t>
            </a:r>
          </a:p>
        </p:txBody>
      </p:sp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04856" cy="648072"/>
          </a:xfrm>
        </p:spPr>
        <p:txBody>
          <a:bodyPr>
            <a:normAutofit fontScale="90000"/>
          </a:bodyPr>
          <a:lstStyle/>
          <a:p>
            <a:br>
              <a:rPr lang="ru-RU" sz="3600" dirty="0"/>
            </a:br>
            <a:r>
              <a:rPr lang="ru-RU" sz="3600" dirty="0"/>
              <a:t>Актуальность</a:t>
            </a:r>
            <a:br>
              <a:rPr lang="ru-RU" sz="3600" dirty="0"/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1538" y="1000108"/>
            <a:ext cx="7704856" cy="5256584"/>
          </a:xfrm>
        </p:spPr>
        <p:txBody>
          <a:bodyPr>
            <a:normAutofit/>
          </a:bodyPr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Вода – самое удивительное создание природы. Без неё не может существовать ни один живой организм. Никакие биологические, химические реакции и технологические процессы не могут протекать без воды. </a:t>
            </a:r>
          </a:p>
        </p:txBody>
      </p:sp>
      <p:pic>
        <p:nvPicPr>
          <p:cNvPr id="6" name="Содержимое 5" descr="жизн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6248" y="3357562"/>
            <a:ext cx="4285526" cy="2867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/>
          </a:bodyPr>
          <a:lstStyle/>
          <a:p>
            <a:r>
              <a:rPr lang="ru-RU" sz="3200" dirty="0"/>
              <a:t>Практическая значимость исследования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12" name="Содержимое 11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2" y="928670"/>
            <a:ext cx="5938095" cy="2809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7" descr="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3500438"/>
            <a:ext cx="4267633" cy="289240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651003" y="4221088"/>
            <a:ext cx="30689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/>
              <a:t>Измерение </a:t>
            </a:r>
          </a:p>
          <a:p>
            <a:pPr algn="ctr"/>
            <a:r>
              <a:rPr lang="ru-RU" sz="2400" dirty="0"/>
              <a:t>электропроводимости</a:t>
            </a:r>
          </a:p>
        </p:txBody>
      </p:sp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Результат измерений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042988" y="1196975"/>
          <a:ext cx="7705724" cy="4527995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926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6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64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6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Наименование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воды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Водородный показатель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(</a:t>
                      </a:r>
                      <a:r>
                        <a:rPr lang="en-US" sz="1400" dirty="0"/>
                        <a:t>pH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Электро</a:t>
                      </a:r>
                      <a:endParaRPr lang="ru-RU" sz="1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проводимость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(</a:t>
                      </a:r>
                      <a:r>
                        <a:rPr lang="ru-RU" sz="1400" dirty="0" err="1"/>
                        <a:t>мкС</a:t>
                      </a:r>
                      <a:r>
                        <a:rPr lang="ru-RU" sz="1400" dirty="0"/>
                        <a:t>)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ОВП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(мВ)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Вода негазированная </a:t>
                      </a:r>
                      <a:r>
                        <a:rPr lang="en-US" sz="1400" dirty="0"/>
                        <a:t>"</a:t>
                      </a:r>
                      <a:r>
                        <a:rPr lang="ru-RU" sz="1400" dirty="0"/>
                        <a:t>Святой источник"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14,24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284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+ 192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Вода газированная "Святой источник"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6,71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587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+ 270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Вода негазированная "Святой источник спортик"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/>
                        <a:t>7,92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397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+ 191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Вода газированная "Эдельвейс"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3</a:t>
                      </a:r>
                      <a:r>
                        <a:rPr lang="en-US" sz="1400"/>
                        <a:t>,09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6573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+ 253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Водопроводная вода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7,5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560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+ 196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Кипячёная вода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7,01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468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+ 210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/>
                        <a:t>Дистиллированная вода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7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13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+ 176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Водородная вода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8,54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/>
                        <a:t>1052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/>
                        <a:t>- </a:t>
                      </a:r>
                      <a:r>
                        <a:rPr lang="en-US" sz="1400" dirty="0"/>
                        <a:t>114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Получение водородной воды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pic>
        <p:nvPicPr>
          <p:cNvPr id="10" name="Содержимое 9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106499" y="2536651"/>
            <a:ext cx="4477541" cy="2118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0" descr="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1714488"/>
            <a:ext cx="4714908" cy="35361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851920" y="5373216"/>
            <a:ext cx="43922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Работа с прибором для собирания газа</a:t>
            </a:r>
          </a:p>
        </p:txBody>
      </p:sp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/>
          </a:bodyPr>
          <a:lstStyle/>
          <a:p>
            <a:r>
              <a:rPr lang="ru-RU" sz="3200" dirty="0"/>
              <a:t>Вывод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0100" y="1000108"/>
            <a:ext cx="7704856" cy="5256584"/>
          </a:xfrm>
        </p:spPr>
        <p:txBody>
          <a:bodyPr>
            <a:normAutofit/>
          </a:bodyPr>
          <a:lstStyle/>
          <a:p>
            <a:pPr marL="0" lvl="0" indent="273050" algn="just">
              <a:lnSpc>
                <a:spcPct val="150000"/>
              </a:lnSpc>
              <a:buNone/>
            </a:pPr>
            <a:r>
              <a:rPr lang="ru-RU" sz="2400" dirty="0"/>
              <a:t>В школьных лабораторных условиях тоже можно получить водородную воду. Для этого нужно получить водород при помощи реакции цинка с соляной кислотой в аппарате </a:t>
            </a:r>
            <a:r>
              <a:rPr lang="ru-RU" sz="2400" dirty="0" err="1"/>
              <a:t>Киппа</a:t>
            </a:r>
            <a:r>
              <a:rPr lang="ru-RU" sz="2400" dirty="0"/>
              <a:t>. После реакции мы получаем чистый водород и хлорид цинка. Часть водорода улетучивается, часть - растворяется. Полученная водородная вода имеет отрицательный ОВП. </a:t>
            </a:r>
          </a:p>
        </p:txBody>
      </p:sp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/>
          </a:bodyPr>
          <a:lstStyle/>
          <a:p>
            <a:r>
              <a:rPr lang="ru-RU" sz="3200" dirty="0"/>
              <a:t>Вывод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0100" y="1000108"/>
            <a:ext cx="7704856" cy="525658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     Таким образом, понимая механизм получения,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использования и хранения водородной воды, можно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по максимуму извлекать пользу для своего организма.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Не зря говорят,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b="1" dirty="0"/>
              <a:t>вода – это жизнь</a:t>
            </a:r>
            <a:r>
              <a:rPr lang="ru-RU" sz="2400" dirty="0"/>
              <a:t>! </a:t>
            </a:r>
          </a:p>
          <a:p>
            <a:pPr marL="0" lvl="0" indent="273050" algn="just">
              <a:lnSpc>
                <a:spcPct val="150000"/>
              </a:lnSpc>
              <a:buNone/>
            </a:pPr>
            <a:endParaRPr lang="ru-RU" sz="2400" dirty="0"/>
          </a:p>
        </p:txBody>
      </p:sp>
      <p:pic>
        <p:nvPicPr>
          <p:cNvPr id="7" name="Содержимое 3" descr="над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3000372"/>
            <a:ext cx="5078154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04856" cy="648072"/>
          </a:xfrm>
        </p:spPr>
        <p:txBody>
          <a:bodyPr>
            <a:normAutofit fontScale="90000"/>
          </a:bodyPr>
          <a:lstStyle/>
          <a:p>
            <a:br>
              <a:rPr lang="ru-RU" sz="3600" dirty="0"/>
            </a:br>
            <a:r>
              <a:rPr lang="ru-RU" sz="3600" dirty="0"/>
              <a:t>Цели и задачи</a:t>
            </a:r>
            <a:br>
              <a:rPr lang="ru-RU" sz="3600" dirty="0"/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0100" y="1000108"/>
            <a:ext cx="7704856" cy="5256584"/>
          </a:xfrm>
        </p:spPr>
        <p:txBody>
          <a:bodyPr/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Цель работы: исследовать воду и изучить её уникальные свойства.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/>
              <a:t> </a:t>
            </a:r>
          </a:p>
          <a:p>
            <a:pPr indent="17463">
              <a:lnSpc>
                <a:spcPct val="150000"/>
              </a:lnSpc>
              <a:buNone/>
            </a:pPr>
            <a:r>
              <a:rPr lang="ru-RU" sz="2400" dirty="0"/>
              <a:t>Задачи: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/>
              <a:t>1. собрать сведения о воде;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/>
              <a:t>2. провести опыты с водой;</a:t>
            </a:r>
          </a:p>
          <a:p>
            <a:pPr>
              <a:lnSpc>
                <a:spcPct val="150000"/>
              </a:lnSpc>
              <a:buNone/>
            </a:pPr>
            <a:r>
              <a:rPr lang="ru-RU" sz="2400" dirty="0"/>
              <a:t>3. сделать вывод о проведенной работе.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https://st29.stblizko.ru/images/product/196/259/822_larg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857364"/>
            <a:ext cx="328246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04856" cy="64807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Объект и предмет исследования, гипотеза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1538" y="1000108"/>
            <a:ext cx="7704856" cy="5256584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/>
              <a:t>Объект исследования: вода.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/>
              <a:t>Предмет исследования: свойства воды.</a:t>
            </a:r>
          </a:p>
          <a:p>
            <a:pPr marL="0" indent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/>
              <a:t>Гипотеза: вода,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благодаря своим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волшебным свойствам,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просто необходима для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жизни на Земле.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https://million-wallpapers.ru/wallpapers/0/15/385105038111102/xolodnyj-puzyr-vody-s-gorodom-vnutr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357430"/>
            <a:ext cx="4417256" cy="2760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04856" cy="648072"/>
          </a:xfrm>
        </p:spPr>
        <p:txBody>
          <a:bodyPr>
            <a:normAutofit/>
          </a:bodyPr>
          <a:lstStyle/>
          <a:p>
            <a:r>
              <a:rPr lang="ru-RU" sz="3200" dirty="0"/>
              <a:t>Методы исследования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0100" y="1000108"/>
            <a:ext cx="7704856" cy="5256584"/>
          </a:xfrm>
        </p:spPr>
        <p:txBody>
          <a:bodyPr>
            <a:normAutofit/>
          </a:bodyPr>
          <a:lstStyle/>
          <a:p>
            <a:pPr marL="0" indent="360363" algn="just">
              <a:lnSpc>
                <a:spcPct val="150000"/>
              </a:lnSpc>
              <a:buAutoNum type="arabicPeriod"/>
            </a:pPr>
            <a:r>
              <a:rPr lang="ru-RU" sz="2400" u="sng" dirty="0"/>
              <a:t>Органолептический</a:t>
            </a:r>
            <a:r>
              <a:rPr lang="ru-RU" sz="2400" dirty="0"/>
              <a:t> - это метод, оценивающий качества, доступные органам чувств человека. Органолептическое исследование включало в себя оценку цветности, запаха, прозрачности воды и её вкуса.</a:t>
            </a:r>
            <a:endParaRPr lang="ru-RU" sz="2400" u="sng" dirty="0"/>
          </a:p>
          <a:p>
            <a:pPr marL="0" indent="360363" algn="just">
              <a:lnSpc>
                <a:spcPct val="150000"/>
              </a:lnSpc>
              <a:buAutoNum type="arabicPeriod"/>
            </a:pPr>
            <a:r>
              <a:rPr lang="ru-RU" sz="2400" u="sng" dirty="0"/>
              <a:t>Физико-химический</a:t>
            </a:r>
            <a:r>
              <a:rPr lang="ru-RU" sz="2400" dirty="0"/>
              <a:t> - это анализ воды на физико-химические показатели, производился по нескольким показателям: минерализация, щёлочность, окисляемость.  </a:t>
            </a:r>
          </a:p>
        </p:txBody>
      </p:sp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04856" cy="648072"/>
          </a:xfrm>
        </p:spPr>
        <p:txBody>
          <a:bodyPr>
            <a:normAutofit fontScale="90000"/>
          </a:bodyPr>
          <a:lstStyle/>
          <a:p>
            <a:br>
              <a:rPr lang="ru-RU" sz="3600" dirty="0"/>
            </a:br>
            <a:r>
              <a:rPr lang="ru-RU" sz="3600" dirty="0"/>
              <a:t>Введение</a:t>
            </a:r>
            <a:br>
              <a:rPr lang="ru-RU" sz="3600" dirty="0"/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1538" y="1000108"/>
            <a:ext cx="7704856" cy="5256584"/>
          </a:xfrm>
        </p:spPr>
        <p:txBody>
          <a:bodyPr>
            <a:normAutofit/>
          </a:bodyPr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«Понять воду - значит понять Вселенную, все чудеса природы и саму жизнь», - слова довольно известного японского исследователя </a:t>
            </a:r>
            <a:r>
              <a:rPr lang="ru-RU" sz="2400" dirty="0" err="1"/>
              <a:t>Масару</a:t>
            </a:r>
            <a:r>
              <a:rPr lang="ru-RU" sz="2400" dirty="0"/>
              <a:t> </a:t>
            </a:r>
            <a:r>
              <a:rPr lang="ru-RU" sz="2400" dirty="0" err="1"/>
              <a:t>Эмото</a:t>
            </a:r>
            <a:r>
              <a:rPr lang="ru-RU" sz="2400" dirty="0"/>
              <a:t>.</a:t>
            </a:r>
          </a:p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Вода — бинарное неорганическое соединение с химической формулой Н</a:t>
            </a:r>
            <a:r>
              <a:rPr lang="ru-RU" sz="2400" baseline="-25000" dirty="0"/>
              <a:t>2</a:t>
            </a:r>
            <a:r>
              <a:rPr lang="ru-RU" sz="2400" dirty="0"/>
              <a:t>О. При нормальных условиях представляет собой прозрачную жидкость, не имеющую цвета, запаха и вкуса. В твёрдом состоянии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называется льдом, а в газообразном —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водяным паром.</a:t>
            </a:r>
          </a:p>
          <a:p>
            <a:pPr marL="0" indent="360363" algn="just">
              <a:lnSpc>
                <a:spcPct val="150000"/>
              </a:lnSpc>
              <a:buNone/>
            </a:pPr>
            <a:endParaRPr lang="ru-RU" sz="2400" dirty="0"/>
          </a:p>
        </p:txBody>
      </p:sp>
      <p:pic>
        <p:nvPicPr>
          <p:cNvPr id="6" name="Рисунок 5" descr="Вода Лед Капли фото воде, капля, капельки, капель, льда обои картинки скача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929198"/>
            <a:ext cx="2143140" cy="1500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04856" cy="648072"/>
          </a:xfrm>
        </p:spPr>
        <p:txBody>
          <a:bodyPr>
            <a:normAutofit fontScale="90000"/>
          </a:bodyPr>
          <a:lstStyle/>
          <a:p>
            <a:br>
              <a:rPr lang="ru-RU" sz="3600" dirty="0"/>
            </a:br>
            <a:r>
              <a:rPr lang="ru-RU" sz="3600" dirty="0"/>
              <a:t>Введение</a:t>
            </a:r>
            <a:br>
              <a:rPr lang="ru-RU" sz="3600" dirty="0"/>
            </a:b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1538" y="1000108"/>
            <a:ext cx="7704856" cy="5256584"/>
          </a:xfrm>
        </p:spPr>
        <p:txBody>
          <a:bodyPr>
            <a:normAutofit/>
          </a:bodyPr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Многочисленные исследования учёных доказали, что водородная вода – это самая лучшая </a:t>
            </a:r>
            <a:r>
              <a:rPr lang="ru-RU" sz="2400" dirty="0" err="1"/>
              <a:t>антиоксидантная</a:t>
            </a:r>
            <a:r>
              <a:rPr lang="ru-RU" sz="2400" dirty="0"/>
              <a:t> жидкость во всём мире. </a:t>
            </a:r>
          </a:p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Её польза и вред в данном вопросе изучены многократно, а положительное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400" dirty="0"/>
              <a:t>мнение врачей - тому подтверждение. </a:t>
            </a:r>
          </a:p>
        </p:txBody>
      </p:sp>
      <p:pic>
        <p:nvPicPr>
          <p:cNvPr id="7" name="Рисунок 6" descr="https://sc02.alicdn.com/kf/HTB1iaV8lXooBKNjSZFPq6xa2XXa9/230582919/HTB1iaV8lXooBKNjSZFPq6xa2XXa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429000"/>
            <a:ext cx="2561670" cy="2880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43866" cy="648072"/>
          </a:xfrm>
        </p:spPr>
        <p:txBody>
          <a:bodyPr>
            <a:normAutofit/>
          </a:bodyPr>
          <a:lstStyle/>
          <a:p>
            <a:r>
              <a:rPr lang="ru-RU" sz="3200" dirty="0"/>
              <a:t>Введение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0100" y="1000108"/>
            <a:ext cx="7704856" cy="5256584"/>
          </a:xfrm>
        </p:spPr>
        <p:txBody>
          <a:bodyPr>
            <a:normAutofit/>
          </a:bodyPr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Свежий воздух, который нам дарят зелёные растения, имеет </a:t>
            </a:r>
            <a:r>
              <a:rPr lang="ru-RU" sz="2400" dirty="0" err="1"/>
              <a:t>антиоксидантные</a:t>
            </a:r>
            <a:r>
              <a:rPr lang="ru-RU" sz="2400" dirty="0"/>
              <a:t> свойства. </a:t>
            </a:r>
          </a:p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Употребление СВЕЖИХ овощей и фруктов способствует восполнению защитных сил организма за счёт </a:t>
            </a:r>
            <a:r>
              <a:rPr lang="ru-RU" sz="2400" dirty="0" err="1"/>
              <a:t>антиоксидантных</a:t>
            </a:r>
            <a:r>
              <a:rPr lang="ru-RU" sz="2400" dirty="0"/>
              <a:t> свойств их соков и витаминов.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 descr="https://phonoteka.org/uploads/posts/2021-04/1619049136_3-phonoteka_org-p-foni-dlya-prezentatsii-voda-istochnik-zhiz-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4000504"/>
            <a:ext cx="3071834" cy="223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i2.rozetka.ua/goods/14194334/125493308_images_141943340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4000504"/>
            <a:ext cx="2928958" cy="2173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633418" cy="623562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Введение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00100" y="1000108"/>
            <a:ext cx="7704856" cy="5256584"/>
          </a:xfrm>
        </p:spPr>
        <p:txBody>
          <a:bodyPr>
            <a:normAutofit/>
          </a:bodyPr>
          <a:lstStyle/>
          <a:p>
            <a:pPr marL="0" indent="360363" algn="just">
              <a:lnSpc>
                <a:spcPct val="150000"/>
              </a:lnSpc>
              <a:buNone/>
            </a:pPr>
            <a:r>
              <a:rPr lang="ru-RU" sz="2400" dirty="0"/>
              <a:t>Практически любая растительная пища несёт в себе полезный заряд. Но только в том случает, если эти растения были сами здоровы, росли в чистой почве и питались чистой водой. </a:t>
            </a:r>
          </a:p>
        </p:txBody>
      </p:sp>
      <p:pic>
        <p:nvPicPr>
          <p:cNvPr id="6" name="Содержимое 4" descr="морковь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496" y="3000372"/>
            <a:ext cx="3891346" cy="320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67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3300"/>
      </a:hlink>
      <a:folHlink>
        <a:srgbClr val="FFC9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683</Words>
  <Application>Microsoft Office PowerPoint</Application>
  <PresentationFormat>Экран (4:3)</PresentationFormat>
  <Paragraphs>121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Times New Roman</vt:lpstr>
      <vt:lpstr>Wingdings</vt:lpstr>
      <vt:lpstr>Arial</vt:lpstr>
      <vt:lpstr>Calibri</vt:lpstr>
      <vt:lpstr>Matilda</vt:lpstr>
      <vt:lpstr>Тема Office</vt:lpstr>
      <vt:lpstr>Презентация PowerPoint</vt:lpstr>
      <vt:lpstr> Актуальность </vt:lpstr>
      <vt:lpstr> Цели и задачи </vt:lpstr>
      <vt:lpstr>Объект и предмет исследования, гипотеза</vt:lpstr>
      <vt:lpstr>Методы исследования</vt:lpstr>
      <vt:lpstr> Введение </vt:lpstr>
      <vt:lpstr> Введение </vt:lpstr>
      <vt:lpstr>Введение</vt:lpstr>
      <vt:lpstr>Введение</vt:lpstr>
      <vt:lpstr>Введение</vt:lpstr>
      <vt:lpstr>Основные свойства водородной воды </vt:lpstr>
      <vt:lpstr>Польза водородной воды</vt:lpstr>
      <vt:lpstr>Вред водородной воды</vt:lpstr>
      <vt:lpstr>Получение водородной воды</vt:lpstr>
      <vt:lpstr>Получение водородной воды</vt:lpstr>
      <vt:lpstr>Практическая значимость исследования</vt:lpstr>
      <vt:lpstr>Практическая значимость исследования</vt:lpstr>
      <vt:lpstr>Практическая значимость исследования</vt:lpstr>
      <vt:lpstr>Практическая значимость исследования</vt:lpstr>
      <vt:lpstr>Практическая значимость исследования</vt:lpstr>
      <vt:lpstr>Результат измерений</vt:lpstr>
      <vt:lpstr>Получение водородной воды</vt:lpstr>
      <vt:lpstr>Вывод</vt:lpstr>
      <vt:lpstr>Вывод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Ранько</dc:creator>
  <cp:lastModifiedBy>SCHOOL28SP</cp:lastModifiedBy>
  <cp:revision>115</cp:revision>
  <dcterms:created xsi:type="dcterms:W3CDTF">2019-08-10T19:30:32Z</dcterms:created>
  <dcterms:modified xsi:type="dcterms:W3CDTF">2022-05-25T10:25:10Z</dcterms:modified>
</cp:coreProperties>
</file>