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2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36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8DF45F4D-B0ED-A760-78AC-DBDE7487B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6D60669D-1960-508F-9D3B-2EB5ECBA0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9A94893F-EB7C-F279-9A36-09E8EA5F8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8A452571-D678-F697-2DDB-1C7D2FA5D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053" name="AutoShape 5">
            <a:extLst>
              <a:ext uri="{FF2B5EF4-FFF2-40B4-BE49-F238E27FC236}">
                <a16:creationId xmlns:a16="http://schemas.microsoft.com/office/drawing/2014/main" id="{E81A35C4-BD1E-01FA-CD70-C4B832810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EC42D2B-8173-5892-036A-0370B263C5B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5587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E98AC8D-8C7D-40C2-8BAC-FE149EED590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altLang="pt-PT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033DB0D9-1301-DC15-340C-DA232D78327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pt-PT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3F71D0DE-F3E3-ED78-0629-A73894F42FD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pt-PT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E68E309-A017-617A-F3C4-3A768CC8E7E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18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pt-PT"/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FB6D9F9C-1595-DC5B-9323-BAE59880AB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9039ECD3-5793-45F3-AFA3-AA273D066742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2173140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29EEA3EA-BAC5-BEB6-343A-2B84078684E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9957B2-8E76-4B44-A9C4-EEC20E1A6C02}" type="slidenum">
              <a:rPr lang="ru-RU" altLang="pt-PT"/>
              <a:pPr/>
              <a:t>1</a:t>
            </a:fld>
            <a:endParaRPr lang="ru-RU" altLang="pt-PT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3C1EFCEA-4233-E97A-6BE7-DAFA8574F6D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B21EA76-4D05-45F4-25EA-2A7055D72B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3F4B0472-557C-E54B-E192-97B5A26542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966CB8-29C4-4850-AC49-38CAA2CA942F}" type="slidenum">
              <a:rPr lang="ru-RU" altLang="pt-PT"/>
              <a:pPr/>
              <a:t>10</a:t>
            </a:fld>
            <a:endParaRPr lang="ru-RU" altLang="pt-PT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3EACACFF-618C-40E7-0CB1-0B4AB3A4248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CCC7CE4-3708-9743-5244-0FC476B5C0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3F7BE2E1-92D3-AB32-B043-4E6D17C73F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962D4E-9085-497A-85A5-CB6A84B7C24D}" type="slidenum">
              <a:rPr lang="ru-RU" altLang="pt-PT"/>
              <a:pPr/>
              <a:t>11</a:t>
            </a:fld>
            <a:endParaRPr lang="ru-RU" altLang="pt-PT"/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4A681393-C84F-1618-EF50-3FA47F8DCEB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53B93B3-393F-B663-EA67-4AF61AD41D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17875366-C78A-B272-1396-EE424D02B85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85DEC7-32FE-4BEF-8E66-7C9569E0CAB5}" type="slidenum">
              <a:rPr lang="ru-RU" altLang="pt-PT"/>
              <a:pPr/>
              <a:t>2</a:t>
            </a:fld>
            <a:endParaRPr lang="ru-RU" altLang="pt-PT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A95CF05D-E258-3ADC-69F0-259DE13A64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C6C8EE5-2986-0840-7D39-F50C85E9B8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ACEFFA13-AB22-3FD2-DA77-B3FA38A77E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A6C547-5E5D-4D4C-80AA-AC730D186152}" type="slidenum">
              <a:rPr lang="ru-RU" altLang="pt-PT"/>
              <a:pPr/>
              <a:t>3</a:t>
            </a:fld>
            <a:endParaRPr lang="ru-RU" altLang="pt-PT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72EC840C-1CD3-8E15-7BF2-15D1ECD0131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526458A-1343-A269-D759-5E3E3776637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B9BBB9BB-1CD7-307E-C950-82020FE31B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8882D-428B-408D-9705-F744830E3D54}" type="slidenum">
              <a:rPr lang="ru-RU" altLang="pt-PT"/>
              <a:pPr/>
              <a:t>4</a:t>
            </a:fld>
            <a:endParaRPr lang="ru-RU" altLang="pt-PT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D19120B3-D7DC-C3AE-807B-C77D28A91EA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D13B6C1-EC59-88FB-D213-2A457BD5B58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D8A1220F-D155-C644-DA14-CBFFCACF7C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C3359E-3ED3-421B-96D6-B0BA7E440F4D}" type="slidenum">
              <a:rPr lang="ru-RU" altLang="pt-PT"/>
              <a:pPr/>
              <a:t>5</a:t>
            </a:fld>
            <a:endParaRPr lang="ru-RU" altLang="pt-PT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EEAFA0F1-C384-9412-0FB6-A7DD46D4CC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B417308-2448-FB80-8351-65A8F548E3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030DA309-D0DE-FE3C-0013-A7477E8083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613E6D-CB50-4B56-BF15-9227FA6DD24C}" type="slidenum">
              <a:rPr lang="ru-RU" altLang="pt-PT"/>
              <a:pPr/>
              <a:t>6</a:t>
            </a:fld>
            <a:endParaRPr lang="ru-RU" altLang="pt-PT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1594ADF8-8865-86C7-141C-F3E78EDA47E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8B7E105-6D27-0046-666E-22DD03B87D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16C1F73E-20B0-5FBF-BDFC-05AFEF7FF85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D525BE-93C0-4462-BE27-75FA95A4F616}" type="slidenum">
              <a:rPr lang="ru-RU" altLang="pt-PT"/>
              <a:pPr/>
              <a:t>7</a:t>
            </a:fld>
            <a:endParaRPr lang="ru-RU" altLang="pt-PT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5DBC8346-EAD5-171D-DBB1-A47CDBC0EF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D76285F-E062-3EC3-FF5E-8544585979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D793F6D2-D03C-1002-41DD-255EA56A52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371FA5-1E9B-4D14-AD80-20ED685F7BF3}" type="slidenum">
              <a:rPr lang="ru-RU" altLang="pt-PT"/>
              <a:pPr/>
              <a:t>8</a:t>
            </a:fld>
            <a:endParaRPr lang="ru-RU" altLang="pt-PT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08637552-1610-79B5-0482-5C9EA161A5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A5A7935-224D-1F8A-1DA7-DB129D8C6E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B72670F4-C1EF-B09F-E0F8-074684A020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FD2B6-370F-44DF-9ADC-8EFDDA36585D}" type="slidenum">
              <a:rPr lang="ru-RU" altLang="pt-PT"/>
              <a:pPr/>
              <a:t>9</a:t>
            </a:fld>
            <a:endParaRPr lang="ru-RU" altLang="pt-PT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3107DEF6-C0F3-6ED8-335F-0D8845C3222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4AE7B14-8B60-536D-F3BD-B539FDB0DE3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667" y="5367347"/>
            <a:ext cx="6946644" cy="121477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3399FF"/>
                </a:solidFill>
              </a:defRPr>
            </a:lvl1pPr>
            <a:lvl2pPr>
              <a:defRPr>
                <a:solidFill>
                  <a:srgbClr val="3399FF"/>
                </a:solidFill>
              </a:defRPr>
            </a:lvl2pPr>
            <a:lvl3pPr>
              <a:defRPr>
                <a:solidFill>
                  <a:srgbClr val="3399FF"/>
                </a:solidFill>
              </a:defRPr>
            </a:lvl3pPr>
            <a:lvl4pPr>
              <a:defRPr>
                <a:solidFill>
                  <a:srgbClr val="3399FF"/>
                </a:solidFill>
              </a:defRPr>
            </a:lvl4pPr>
            <a:lvl5pPr>
              <a:defRPr>
                <a:solidFill>
                  <a:srgbClr val="3399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>
            <a:lvl1pPr>
              <a:defRPr>
                <a:solidFill>
                  <a:srgbClr val="3399FF"/>
                </a:solidFill>
              </a:defRPr>
            </a:lvl1pPr>
            <a:lvl2pPr>
              <a:defRPr>
                <a:solidFill>
                  <a:srgbClr val="3399FF"/>
                </a:solidFill>
              </a:defRPr>
            </a:lvl2pPr>
            <a:lvl3pPr>
              <a:defRPr>
                <a:solidFill>
                  <a:srgbClr val="3399FF"/>
                </a:solidFill>
              </a:defRPr>
            </a:lvl3pPr>
            <a:lvl4pPr>
              <a:defRPr>
                <a:solidFill>
                  <a:srgbClr val="3399FF"/>
                </a:solidFill>
              </a:defRPr>
            </a:lvl4pPr>
            <a:lvl5pPr>
              <a:defRPr>
                <a:solidFill>
                  <a:srgbClr val="3399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3CF57-3EAD-80D2-23C2-CD29EB82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pt-P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FE3EF8-70EF-80CD-ECD6-A47C3D21BA8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8387" cy="511175"/>
          </a:xfrm>
        </p:spPr>
        <p:txBody>
          <a:bodyPr/>
          <a:lstStyle>
            <a:lvl1pPr>
              <a:defRPr/>
            </a:lvl1pPr>
          </a:lstStyle>
          <a:p>
            <a:endParaRPr lang="ru-RU" altLang="pt-P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B1292E-477C-A358-771B-A0C2FD38F88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6113" cy="511175"/>
          </a:xfrm>
        </p:spPr>
        <p:txBody>
          <a:bodyPr/>
          <a:lstStyle>
            <a:lvl1pPr>
              <a:defRPr/>
            </a:lvl1pPr>
          </a:lstStyle>
          <a:p>
            <a:endParaRPr lang="ru-RU" altLang="pt-P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5FFC77-8401-B1FA-7017-C06AB159491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38387" cy="511175"/>
          </a:xfrm>
        </p:spPr>
        <p:txBody>
          <a:bodyPr/>
          <a:lstStyle>
            <a:lvl1pPr>
              <a:defRPr/>
            </a:lvl1pPr>
          </a:lstStyle>
          <a:p>
            <a:fld id="{E4586972-7AA5-4CA1-8E0C-D6EC481BF6B6}" type="slidenum">
              <a:rPr lang="ru-RU" altLang="pt-PT"/>
              <a:pPr/>
              <a:t>‹#›</a:t>
            </a:fld>
            <a:endParaRPr lang="ru-RU" altLang="pt-PT"/>
          </a:p>
        </p:txBody>
      </p:sp>
    </p:spTree>
    <p:extLst>
      <p:ext uri="{BB962C8B-B14F-4D97-AF65-F5344CB8AC3E}">
        <p14:creationId xmlns:p14="http://schemas.microsoft.com/office/powerpoint/2010/main" val="182490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55034"/>
            <a:ext cx="9882725" cy="13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8516" y="1874826"/>
            <a:ext cx="9764210" cy="515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2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5717" y="4857792"/>
            <a:ext cx="6309114" cy="1501435"/>
          </a:xfrm>
        </p:spPr>
        <p:txBody>
          <a:bodyPr anchor="t"/>
          <a:lstStyle>
            <a:lvl1pPr algn="l">
              <a:defRPr sz="4409" b="1" cap="all">
                <a:solidFill>
                  <a:srgbClr val="3399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5717" y="3204114"/>
            <a:ext cx="6309114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rgbClr val="3399FF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900" y="2271704"/>
            <a:ext cx="4763029" cy="4512783"/>
          </a:xfrm>
        </p:spPr>
        <p:txBody>
          <a:bodyPr/>
          <a:lstStyle>
            <a:lvl1pPr>
              <a:defRPr sz="3086">
                <a:solidFill>
                  <a:srgbClr val="3399FF"/>
                </a:solidFill>
              </a:defRPr>
            </a:lvl1pPr>
            <a:lvl2pPr>
              <a:defRPr sz="2646">
                <a:solidFill>
                  <a:srgbClr val="3399FF"/>
                </a:solidFill>
              </a:defRPr>
            </a:lvl2pPr>
            <a:lvl3pPr>
              <a:defRPr sz="2205">
                <a:solidFill>
                  <a:srgbClr val="3399FF"/>
                </a:solidFill>
              </a:defRPr>
            </a:lvl3pPr>
            <a:lvl4pPr>
              <a:defRPr sz="1984">
                <a:solidFill>
                  <a:srgbClr val="3399FF"/>
                </a:solidFill>
              </a:defRPr>
            </a:lvl4pPr>
            <a:lvl5pPr>
              <a:defRPr sz="1984">
                <a:solidFill>
                  <a:srgbClr val="3399FF"/>
                </a:solidFill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96" y="2283323"/>
            <a:ext cx="4763029" cy="4512783"/>
          </a:xfrm>
        </p:spPr>
        <p:txBody>
          <a:bodyPr/>
          <a:lstStyle>
            <a:lvl1pPr>
              <a:defRPr sz="3086">
                <a:solidFill>
                  <a:srgbClr val="3399FF"/>
                </a:solidFill>
              </a:defRPr>
            </a:lvl1pPr>
            <a:lvl2pPr>
              <a:defRPr sz="2646">
                <a:solidFill>
                  <a:srgbClr val="3399FF"/>
                </a:solidFill>
              </a:defRPr>
            </a:lvl2pPr>
            <a:lvl3pPr>
              <a:defRPr sz="2205">
                <a:solidFill>
                  <a:srgbClr val="3399FF"/>
                </a:solidFill>
              </a:defRPr>
            </a:lvl3pPr>
            <a:lvl4pPr>
              <a:defRPr sz="1984">
                <a:solidFill>
                  <a:srgbClr val="3399FF"/>
                </a:solidFill>
              </a:defRPr>
            </a:lvl4pPr>
            <a:lvl5pPr>
              <a:defRPr sz="1984">
                <a:solidFill>
                  <a:srgbClr val="3399FF"/>
                </a:solidFill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283" y="2112952"/>
            <a:ext cx="4604262" cy="705219"/>
          </a:xfrm>
        </p:spPr>
        <p:txBody>
          <a:bodyPr anchor="b"/>
          <a:lstStyle>
            <a:lvl1pPr marL="0" indent="0">
              <a:buNone/>
              <a:defRPr sz="2646" b="1">
                <a:solidFill>
                  <a:srgbClr val="3399FF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7283" y="2818172"/>
            <a:ext cx="4604262" cy="4355563"/>
          </a:xfrm>
        </p:spPr>
        <p:txBody>
          <a:bodyPr/>
          <a:lstStyle>
            <a:lvl1pPr>
              <a:defRPr sz="2646">
                <a:solidFill>
                  <a:srgbClr val="3399FF"/>
                </a:solidFill>
              </a:defRPr>
            </a:lvl1pPr>
            <a:lvl2pPr>
              <a:defRPr sz="2205">
                <a:solidFill>
                  <a:srgbClr val="3399FF"/>
                </a:solidFill>
              </a:defRPr>
            </a:lvl2pPr>
            <a:lvl3pPr>
              <a:defRPr sz="1984">
                <a:solidFill>
                  <a:srgbClr val="3399FF"/>
                </a:solidFill>
              </a:defRPr>
            </a:lvl3pPr>
            <a:lvl4pPr>
              <a:defRPr sz="1764">
                <a:solidFill>
                  <a:srgbClr val="3399FF"/>
                </a:solidFill>
              </a:defRPr>
            </a:lvl4pPr>
            <a:lvl5pPr>
              <a:defRPr sz="1764">
                <a:solidFill>
                  <a:srgbClr val="3399FF"/>
                </a:solidFill>
              </a:defRPr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99080" y="2132201"/>
            <a:ext cx="4683645" cy="705219"/>
          </a:xfrm>
        </p:spPr>
        <p:txBody>
          <a:bodyPr anchor="b"/>
          <a:lstStyle>
            <a:lvl1pPr marL="0" indent="0">
              <a:buNone/>
              <a:defRPr sz="2646" b="1">
                <a:solidFill>
                  <a:srgbClr val="3399FF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99080" y="2837420"/>
            <a:ext cx="4683645" cy="4355563"/>
          </a:xfrm>
        </p:spPr>
        <p:txBody>
          <a:bodyPr/>
          <a:lstStyle>
            <a:lvl1pPr>
              <a:defRPr sz="2646">
                <a:solidFill>
                  <a:srgbClr val="3399FF"/>
                </a:solidFill>
              </a:defRPr>
            </a:lvl1pPr>
            <a:lvl2pPr>
              <a:defRPr sz="2205">
                <a:solidFill>
                  <a:srgbClr val="3399FF"/>
                </a:solidFill>
              </a:defRPr>
            </a:lvl2pPr>
            <a:lvl3pPr>
              <a:defRPr sz="1984">
                <a:solidFill>
                  <a:srgbClr val="3399FF"/>
                </a:solidFill>
              </a:defRPr>
            </a:lvl3pPr>
            <a:lvl4pPr>
              <a:defRPr sz="1764">
                <a:solidFill>
                  <a:srgbClr val="3399FF"/>
                </a:solidFill>
              </a:defRPr>
            </a:lvl4pPr>
            <a:lvl5pPr>
              <a:defRPr sz="1764">
                <a:solidFill>
                  <a:srgbClr val="3399FF"/>
                </a:solidFill>
              </a:defRPr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516184" y="7066826"/>
            <a:ext cx="1339992" cy="402483"/>
          </a:xfrm>
        </p:spPr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9699" y="7006699"/>
            <a:ext cx="1818561" cy="402483"/>
          </a:xfrm>
        </p:spPr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236601" y="7006699"/>
            <a:ext cx="1339992" cy="402483"/>
          </a:xfrm>
        </p:spPr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566173"/>
            <a:ext cx="3316456" cy="1015759"/>
          </a:xfrm>
        </p:spPr>
        <p:txBody>
          <a:bodyPr anchor="b"/>
          <a:lstStyle>
            <a:lvl1pPr algn="l">
              <a:defRPr sz="2205" b="1">
                <a:solidFill>
                  <a:srgbClr val="3399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8939" y="2112953"/>
            <a:ext cx="5635349" cy="4798759"/>
          </a:xfrm>
        </p:spPr>
        <p:txBody>
          <a:bodyPr/>
          <a:lstStyle>
            <a:lvl1pPr>
              <a:defRPr sz="3527">
                <a:solidFill>
                  <a:srgbClr val="3399FF"/>
                </a:solidFill>
              </a:defRPr>
            </a:lvl1pPr>
            <a:lvl2pPr>
              <a:defRPr sz="3086">
                <a:solidFill>
                  <a:srgbClr val="3399FF"/>
                </a:solidFill>
              </a:defRPr>
            </a:lvl2pPr>
            <a:lvl3pPr>
              <a:defRPr sz="2646">
                <a:solidFill>
                  <a:srgbClr val="3399FF"/>
                </a:solidFill>
              </a:defRPr>
            </a:lvl3pPr>
            <a:lvl4pPr>
              <a:defRPr sz="2205">
                <a:solidFill>
                  <a:srgbClr val="3399FF"/>
                </a:solidFill>
              </a:defRPr>
            </a:lvl4pPr>
            <a:lvl5pPr>
              <a:defRPr sz="2205">
                <a:solidFill>
                  <a:srgbClr val="3399FF"/>
                </a:solidFill>
              </a:defRPr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>
                <a:solidFill>
                  <a:srgbClr val="3399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>
                <a:solidFill>
                  <a:srgbClr val="3399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>
                <a:solidFill>
                  <a:srgbClr val="3399FF"/>
                </a:solidFill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>
                <a:solidFill>
                  <a:srgbClr val="3399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5034"/>
            <a:ext cx="9882725" cy="13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516" y="1874826"/>
            <a:ext cx="9764210" cy="515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696" y="50547"/>
            <a:ext cx="835380" cy="8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bg2">
              <a:lumMod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7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6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xn--80a2agee.xn--p1ai/news/2013-10-04/pokazateli-kachestva-vody?ysclid=l1di8u7oj8" TargetMode="External"/><Relationship Id="rId3" Type="http://schemas.openxmlformats.org/officeDocument/2006/relationships/hyperlink" Target="https://royal-forest.ru/blog/kak_pravilno_vybrat_vodu/" TargetMode="External"/><Relationship Id="rId7" Type="http://schemas.openxmlformats.org/officeDocument/2006/relationships/hyperlink" Target="https://ru.wikipedia.org/wiki/&#1054;&#1073;&#1097;&#1072;&#1103;_&#1084;&#1080;&#1085;&#1077;&#1088;&#1072;&#1083;&#1080;&#1079;&#1072;&#1094;&#1080;&#1103;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&#1069;&#1083;&#1077;&#1082;&#1090;&#1088;&#1086;&#1087;&#1088;&#1086;&#1074;&#1086;&#1076;&#1085;&#1086;&#1089;&#1090;&#1100;:~:text=&#1069;&#1083;&#1077;&#1082;&#1090;&#1088;&#1086;&#1087;&#1088;&#1086;&#1074;&#1086;&#769;&#1076;&#1085;&#1086;&#1089;&#1090;&#1100;%20(&#1101;&#1083;&#1077;&#1082;&#1090;&#1088;&#1080;&#769;&#1095;&#1077;&#1089;&#1082;&#1072;&#1103;%20&#1087;&#1088;&#1086;&#1074;&#1086;&#1076;&#1080;&#769;&#1084;&#1086;&#1089;&#1090;&#1100;,%20&#1087;&#1088;&#1086;&#1074;&#1086;&#1076;&#1080;&#1084;&#1086;&#1089;&#1090;&#1100;)%20&#8212;,&#1089;&#1087;&#1086;&#1089;&#1086;&#1073;&#1085;&#1086;&#1089;&#1090;&#1100;%20&#1080;%20&#1086;&#1073;&#1088;&#1072;&#1090;&#1085;&#1072;&#1103;%20&#1101;&#1083;&#1077;&#1082;&#1090;&#1088;&#1080;&#1095;&#1077;&#1089;&#1082;&#1086;&#1084;&#1091;%20&#1089;&#1086;&#1087;&#1088;&#1086;&#1090;&#1080;&#1074;&#1083;&#1077;&#1085;&#1080;&#1102;" TargetMode="External"/><Relationship Id="rId5" Type="http://schemas.openxmlformats.org/officeDocument/2006/relationships/hyperlink" Target="https://ru.wikipedia.org/wiki/&#1069;&#1083;&#1077;&#1082;&#1090;&#1088;&#1086;&#1087;&#1088;&#1086;&#1074;&#1086;&#1076;&#1085;&#1086;&#1089;&#1090;&#1100;#:~:text=&#1069;&#1083;&#1077;&#1082;&#1090;&#1088;&#1086;&#1087;&#1088;&#1086;&#1074;&#1086;&#769;&#1076;&#1085;&#1086;&#1089;&#1090;&#1100;%20(&#1101;&#1083;&#1077;&#1082;&#1090;&#1088;&#1080;&#769;&#1095;&#1077;&#1089;&#1082;&#1072;&#1103;%20&#1087;&#1088;&#1086;&#1074;&#1086;&#1076;&#1080;&#769;&#1084;&#1086;&#1089;&#1090;&#1100;%2C%20&#1087;&#1088;&#1086;&#1074;&#1086;&#1076;&#1080;&#1084;&#1086;&#1089;&#1090;&#1100;)%20&#8212;,&#1089;&#1087;&#1086;&#1089;&#1086;&#1073;&#1085;&#1086;&#1089;&#1090;&#1100;%20&#1080;%20&#1086;&#1073;&#1088;&#1072;&#1090;&#1085;&#1072;&#1103;%20&#1101;&#1083;&#1077;&#1082;&#1090;&#1088;&#1080;&#1095;&#1077;&#1089;&#1082;&#1086;&#1084;&#1091;%20&#1089;&#1086;&#1087;&#1088;&#1086;&#1090;&#1080;&#1074;&#1083;&#1077;&#1085;&#1080;&#1102;" TargetMode="External"/><Relationship Id="rId4" Type="http://schemas.openxmlformats.org/officeDocument/2006/relationships/hyperlink" Target="https://www.vodamoidom.ru/o-nas/poleznaya-informaciya/265-svojstva-i-polza-butilirovannoj-mineralnoj-i-omagnichennoj-vod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5A2E8B2-F3C8-4EE7-5DA7-E3784F730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4" t="9126" r="23322" b="33426"/>
          <a:stretch/>
        </p:blipFill>
        <p:spPr bwMode="auto">
          <a:xfrm>
            <a:off x="696912" y="1874837"/>
            <a:ext cx="2863516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734D94-CD60-7413-A316-F74871672C40}"/>
              </a:ext>
            </a:extLst>
          </p:cNvPr>
          <p:cNvSpPr txBox="1"/>
          <p:nvPr/>
        </p:nvSpPr>
        <p:spPr>
          <a:xfrm>
            <a:off x="-217488" y="808037"/>
            <a:ext cx="87905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]"/>
                <a:ea typeface="Microsoft YaHei"/>
                <a:cs typeface="Arial"/>
              </a:rPr>
              <a:t>Исследование минерализации воды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]"/>
              <a:cs typeface="Arial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16090F5-F6CE-4256-9687-7239D08D4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2" y="4922837"/>
            <a:ext cx="5984874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/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г.о</a:t>
            </a:r>
          </a:p>
          <a:p>
            <a:pPr algn="r"/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№28</a:t>
            </a:r>
          </a:p>
          <a:p>
            <a:pPr algn="r"/>
            <a:r>
              <a:rPr lang="ru-RU" altLang="pt-PT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Чукалин</a:t>
            </a: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Александр</a:t>
            </a:r>
          </a:p>
          <a:p>
            <a:pPr algn="r">
              <a:buClrTx/>
              <a:buFontTx/>
              <a:buNone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«А» класс</a:t>
            </a:r>
          </a:p>
          <a:p>
            <a:pPr algn="r">
              <a:buClrTx/>
              <a:buFontTx/>
              <a:buNone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ФИО руководителя: Манаенкова Галина Ивановна, учитель химии и биологии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36BE61EE-1FE7-133E-0368-6EFB8519F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15900"/>
            <a:ext cx="9864725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pt-PT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  <a:cs typeface="Arial"/>
              </a:rPr>
              <a:t>Список литературы:</a:t>
            </a:r>
          </a:p>
          <a:p>
            <a:pPr marL="342900" indent="-342900" algn="just">
              <a:buClrTx/>
              <a:buFont typeface="+mj-lt"/>
              <a:buAutoNum type="arabicPeriod"/>
            </a:pPr>
            <a:r>
              <a:rPr lang="ru-RU" altLang="pt-PT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  <a:cs typeface="Arial"/>
              </a:rPr>
              <a:t>Как правильно выбрать воду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https://royal-forest.ru/blog/kak_pravilno_vybrat_vodu/</a:t>
            </a:r>
            <a:endParaRPr lang="ru-RU" sz="1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altLang="pt-PT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  <a:cs typeface="Arial"/>
              </a:rPr>
              <a:t>Методы исследования </a:t>
            </a:r>
            <a:r>
              <a:rPr lang="en-US" altLang="pt-PT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  <a:cs typeface="Arial"/>
              </a:rPr>
              <a:t>https://www.sites.google.com/view/iproekt-10/%D1%81%D0%BE%D0%B4%D0%B5%D1%80%D0%B6%D0%B0%D0%BD%D0%B8%D0%B5-%D0%BA%D1%83%D1%80%D1%81%D0%B0/%D0%BC%D0%B5%D1%82%D0%BE%D0%B4%D1%8B-%D0%B8%D1%81%D1%81%D0%BB%D0%B5%D0%B4%D0%BE%D0%B2%D0%B0%D0%BD%D0%B8%D1%8F</a:t>
            </a:r>
            <a:endParaRPr lang="ru-RU" altLang="pt-PT" sz="1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cap="all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И ПОЛЬЗА БУТИЛИРОВАННОЙ, МИНЕРАЛЬНОЙ И ОМАГНИЧЕННОЙ ВОДЫ. </a:t>
            </a:r>
            <a:r>
              <a:rPr lang="ru-RU" altLang="pt-PT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https://www.vodamoidom.ru/o-nas/poleznaya-informaciya/265-svojstva-i-polza-butilirovannoj-mineralnoj-i-omagnichennoj-vody</a:t>
            </a:r>
          </a:p>
          <a:p>
            <a:pPr marL="342900" indent="-342900" algn="just">
              <a:buClrTx/>
              <a:buFont typeface="+mj-lt"/>
              <a:buAutoNum type="arabicPeriod"/>
            </a:pPr>
            <a:r>
              <a:rPr lang="ru-RU" altLang="pt-PT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  <a:cs typeface="Arial"/>
              </a:rPr>
              <a:t>Электропроводность </a:t>
            </a:r>
            <a:r>
              <a:rPr lang="ru-RU" altLang="pt-PT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%D0%AD%D0%BB%D0%B5%D0%BA%D1%82%D1%80%D0%BE%D0%BF%D1%80%D0%BE%D0%B2%D0%BE%D0%B4%D0%BD%D0%BE%D1%81%D1%82%D1%8C#:~:text=%D0%AD%D0%BB%D0%B5%D0%BA%D1%82%D1%80%D0%BE%D0%BF%D1%80%D0%BE%D0%B2%D0%BE%CC%81%D0%B4%D0%BD%D0%BE%D1%81%D1%82%D1%8C%20(%D1%8D%D0%BB%D0%B5%D0%BA%D1%82%D1%80%D0%B8%CC%81%D1%87%D0%B5%D1%81%D0%BA%D0%B0%D1%8F%20%D0%BF%D1%80%D0%BE%D0%B2%D0%BE%D0%B4%D0%B8%CC%81%D0%BC%D0%BE%D1%81%D1%82%D1%8C%2C%20%D0%BF%D1%80%D0%BE%D0%B2%D0%BE%D0%B4%D0%B8%D0%BC%D0%BE%D1%81%D1%82%D1%8C)%20%E2%80%94,%D1%81%D0%BF%D0%BE%D1%81%D0%BE%D0%B1%D0%BD%D0%BE%D1%81%D1%82%D1%8C%20%D0%B8%20%D0%BE%D0%B1%D1%80%D0%B0%D1%82%D0%BD%D0%B0%D1%8F%20%D1%8D%D0%BB%D0%B5%D0%BA%D1%82%D1%80%D0%B8%D1%87%D0%B5%D1%81%D0%BA%D0%BE%D0%BC%D1%83%20%D1%81%D0%BE%D0%BF%D1%80%D0%BE%D1%82%D0%B8%D0%B2%D0%BB%D0%B5%D0%BD%D0%B8%D1%8E</a:t>
            </a:r>
            <a:endParaRPr lang="ru-RU" altLang="pt-PT" sz="1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  <a:cs typeface="Arial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altLang="pt-PT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  <a:cs typeface="Arial"/>
              </a:rPr>
              <a:t>Общая минерализация </a:t>
            </a:r>
            <a:r>
              <a:rPr lang="ru-RU" altLang="pt-PT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https://ru.wikipedia.org/wiki/%D0%9E%D0%B1%D1%89%D0%B0%D1%8F_%D0%BC%D0%B8%D0%BD%D0%B5%D1%80%D0%B0%D0%BB%D0%B8%D0%B7%D0%B0%D1%86%D0%B8%D1%8F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altLang="pt-PT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  <a:cs typeface="Arial"/>
              </a:rPr>
              <a:t>Показатели качества воды </a:t>
            </a:r>
            <a:r>
              <a:rPr lang="ru-RU" altLang="pt-PT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http://xn--80a2agee.xn--p1ai/news/2013-10-04/pokazateli-kachestva-vody?ysclid=l1di8u7oj8</a:t>
            </a:r>
          </a:p>
          <a:p>
            <a:pPr>
              <a:buClrTx/>
              <a:buFontTx/>
              <a:buNone/>
            </a:pPr>
            <a:endParaRPr lang="ru-RU" altLang="pt-PT" sz="1400" dirty="0"/>
          </a:p>
          <a:p>
            <a:pPr>
              <a:buClrTx/>
              <a:buFontTx/>
              <a:buNone/>
            </a:pPr>
            <a:endParaRPr lang="ru-RU" altLang="pt-PT" sz="1400" dirty="0"/>
          </a:p>
          <a:p>
            <a:pPr>
              <a:buClrTx/>
              <a:buFontTx/>
              <a:buNone/>
            </a:pPr>
            <a:endParaRPr lang="ru-RU" altLang="pt-P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455BD99E-E165-897B-B2C0-611A52F98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2" y="2865437"/>
            <a:ext cx="9220200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25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pt-PT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9F3CEF1D-4247-37BE-9C52-93BC3FDC2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58763"/>
            <a:ext cx="8397874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pt-PT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цель проекта: </a:t>
            </a:r>
          </a:p>
          <a:p>
            <a:pPr>
              <a:buClrTx/>
              <a:buFontTx/>
              <a:buNone/>
            </a:pPr>
            <a:r>
              <a:rPr lang="ru-RU" altLang="pt-PT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минерализации воды из разных источников и её зависимости от электропроводности.</a:t>
            </a:r>
          </a:p>
          <a:p>
            <a:pPr>
              <a:buClrTx/>
              <a:buFontTx/>
              <a:buNone/>
            </a:pPr>
            <a:endParaRPr lang="ru-RU" altLang="pt-PT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6B3FE13-B475-2321-9E3C-6AC7D4A4E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9391" r="11437" b="4695"/>
          <a:stretch/>
        </p:blipFill>
        <p:spPr bwMode="auto">
          <a:xfrm>
            <a:off x="1295399" y="2043112"/>
            <a:ext cx="655320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FBB7F24A-CE9B-2401-E039-10CFC9761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55" y="1728945"/>
            <a:ext cx="9484511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363538" algn="just">
              <a:buClrTx/>
            </a:pPr>
            <a:r>
              <a:rPr lang="ru-RU" altLang="pt-PT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  <a:cs typeface="Arial"/>
              </a:rPr>
              <a:t>Собрав информацию о явлении диссоциации солей  в воде, мы узнаем, что из неё образуются положительный ион металла и отрицательный кислотный остаток в растворе. Электрический ток — это упорядоченное движение электронов. Для возникновения электрического тока требуется разность потенциалов. Иначе говоря, для него требуется разделение зарядов. Исходя из этого, можно сделать вывод, что в водных растворах солей электрический ток  протекать может. </a:t>
            </a:r>
            <a:endParaRPr lang="ru-RU" altLang="pt-PT" sz="2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A91D83D-A967-8DE2-3730-82F38C1C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90" y="4007305"/>
            <a:ext cx="4930777" cy="327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7213E0-D615-414B-9920-C4DC399B8B3C}"/>
              </a:ext>
            </a:extLst>
          </p:cNvPr>
          <p:cNvSpPr txBox="1"/>
          <p:nvPr/>
        </p:nvSpPr>
        <p:spPr>
          <a:xfrm>
            <a:off x="773112" y="884237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77665F59-A5DD-1D3E-281B-BCF424297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49" y="5075237"/>
            <a:ext cx="98647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363538" algn="just">
              <a:buClrTx/>
              <a:buFontTx/>
              <a:buNone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Зная, что ток не протекает в дистиллированной воде, можно предположить:  процесс протекания электрического тока как-то связан с солями, растворёнными в нём. Так как минерализация — характеристика содержания солей в растворе, а электропроводность — способность среды проводить электрический ток, то между ними должна наблюдаться какая-то связь.  Исследуя научные статьи в интернете, я  выяснил, что электропроводность относится к минерализации как ~ 2 </a:t>
            </a:r>
            <a:r>
              <a:rPr lang="ru-RU" altLang="pt-PT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мкСм</a:t>
            </a: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1 мг/л.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9188478-69E5-8466-D9CA-7C11CCE8D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0"/>
            <a:ext cx="8386558" cy="439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FCF9D700-47A2-DEC8-116B-63D33EF6A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12734" b="7063"/>
          <a:stretch/>
        </p:blipFill>
        <p:spPr bwMode="auto">
          <a:xfrm>
            <a:off x="5164233" y="1650496"/>
            <a:ext cx="2590800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AB272AD7-7836-81FC-BEBF-3606BD491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4" b="21789"/>
          <a:stretch/>
        </p:blipFill>
        <p:spPr bwMode="auto">
          <a:xfrm>
            <a:off x="5192712" y="4439003"/>
            <a:ext cx="2563019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162A07F8-800F-E206-E358-3FB2ABCCC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r="16157" b="16703"/>
          <a:stretch/>
        </p:blipFill>
        <p:spPr bwMode="auto">
          <a:xfrm>
            <a:off x="1582834" y="1650496"/>
            <a:ext cx="2781300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35309CB4-0167-82C0-AB53-879089A8A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503237"/>
            <a:ext cx="5832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pt-PT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работы: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787C864E-8D75-1D89-84F2-52083A814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4760" r="-3967" b="-4760"/>
          <a:stretch/>
        </p:blipFill>
        <p:spPr bwMode="auto">
          <a:xfrm>
            <a:off x="1585915" y="4439003"/>
            <a:ext cx="2986086" cy="256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6BDD04-AEBE-B15F-EEE7-57D9E843705F}"/>
              </a:ext>
            </a:extLst>
          </p:cNvPr>
          <p:cNvSpPr txBox="1"/>
          <p:nvPr/>
        </p:nvSpPr>
        <p:spPr>
          <a:xfrm>
            <a:off x="0" y="1822459"/>
            <a:ext cx="15540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Поиск информации в интернете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3C2A8-B5E5-E28F-FAF6-5B6CAA1058FE}"/>
              </a:ext>
            </a:extLst>
          </p:cNvPr>
          <p:cNvSpPr txBox="1"/>
          <p:nvPr/>
        </p:nvSpPr>
        <p:spPr>
          <a:xfrm>
            <a:off x="0" y="4577502"/>
            <a:ext cx="1554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Фильтрация образцов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4E518-D52A-F61B-68A8-64161E41FE4E}"/>
              </a:ext>
            </a:extLst>
          </p:cNvPr>
          <p:cNvSpPr txBox="1"/>
          <p:nvPr/>
        </p:nvSpPr>
        <p:spPr>
          <a:xfrm>
            <a:off x="7755033" y="18224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Фиксация измерений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232F0-97A7-DF6B-73C9-DB9DCDD389AD}"/>
              </a:ext>
            </a:extLst>
          </p:cNvPr>
          <p:cNvSpPr txBox="1"/>
          <p:nvPr/>
        </p:nvSpPr>
        <p:spPr>
          <a:xfrm>
            <a:off x="7755033" y="4577502"/>
            <a:ext cx="256302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Изучение минерализации бутилированной воды 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AAA977A1-C405-C9D1-8FEB-F87D8DE2F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44463"/>
            <a:ext cx="9647237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363538" algn="just">
              <a:buClrTx/>
              <a:buFontTx/>
              <a:buNone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соотношение даёт начало для постановки серии экспериментов с измерением электропроводности и вычисления значения минерализации.</a:t>
            </a:r>
          </a:p>
          <a:p>
            <a:pPr algn="just">
              <a:buClrTx/>
              <a:buFontTx/>
              <a:buNone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первого эксперимента был взят и растоплен снег из разных мест различной степени загрязнения. Были сделаны измерения и вычисления.</a:t>
            </a:r>
          </a:p>
          <a:p>
            <a:pPr indent="363538" algn="just">
              <a:buClrTx/>
              <a:buFontTx/>
              <a:buNone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некоторое время были проведены повторные измерения, но, так как вода постепенно испарялась, а соли оставались в колбе, минерализация, имеющая приблизительную формулу (масса соли)/(объём раствора), увеличивалась.</a:t>
            </a:r>
          </a:p>
        </p:txBody>
      </p:sp>
      <p:sp>
        <p:nvSpPr>
          <p:cNvPr id="9288" name="Text Box 72">
            <a:extLst>
              <a:ext uri="{FF2B5EF4-FFF2-40B4-BE49-F238E27FC236}">
                <a16:creationId xmlns:a16="http://schemas.microsoft.com/office/drawing/2014/main" id="{5DD6020C-0CF5-5198-7C94-2DF94986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9" y="5151437"/>
            <a:ext cx="9553573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452438" algn="just">
              <a:buClrTx/>
              <a:buFontTx/>
              <a:buNone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измерения раствора использовался датчик электропроводности.</a:t>
            </a:r>
          </a:p>
          <a:p>
            <a:pPr indent="452438" algn="just">
              <a:buClrTx/>
              <a:buFontTx/>
              <a:buNone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11 дней три образца полностью испарились, так что измерить их проводимость и вычислить минерализацию не удалось.</a:t>
            </a:r>
          </a:p>
        </p:txBody>
      </p:sp>
      <p:sp>
        <p:nvSpPr>
          <p:cNvPr id="9289" name="Text Box 73">
            <a:extLst>
              <a:ext uri="{FF2B5EF4-FFF2-40B4-BE49-F238E27FC236}">
                <a16:creationId xmlns:a16="http://schemas.microsoft.com/office/drawing/2014/main" id="{313801F0-127E-A97A-19A5-E86C85DAE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94" y="6267449"/>
            <a:ext cx="955357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363538" algn="just">
              <a:buClrTx/>
              <a:buFontTx/>
              <a:buNone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Испарение воды увеличивает минерализацию в том случае, если в неё не добавляется новая жидкость. Так как при испарении уменьшается объём жидкости, то зависимость минерализации от объёма жидкости действительна.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0A112FD-70BC-4717-9505-37A367664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29372"/>
              </p:ext>
            </p:extLst>
          </p:nvPr>
        </p:nvGraphicFramePr>
        <p:xfrm>
          <a:off x="392112" y="2641346"/>
          <a:ext cx="9448796" cy="23982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64372368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40428539"/>
                    </a:ext>
                  </a:extLst>
                </a:gridCol>
                <a:gridCol w="2011678">
                  <a:extLst>
                    <a:ext uri="{9D8B030D-6E8A-4147-A177-3AD203B41FA5}">
                      <a16:colId xmlns:a16="http://schemas.microsoft.com/office/drawing/2014/main" val="3792288615"/>
                    </a:ext>
                  </a:extLst>
                </a:gridCol>
                <a:gridCol w="1889759">
                  <a:extLst>
                    <a:ext uri="{9D8B030D-6E8A-4147-A177-3AD203B41FA5}">
                      <a16:colId xmlns:a16="http://schemas.microsoft.com/office/drawing/2014/main" val="3156896954"/>
                    </a:ext>
                  </a:extLst>
                </a:gridCol>
                <a:gridCol w="1889759">
                  <a:extLst>
                    <a:ext uri="{9D8B030D-6E8A-4147-A177-3AD203B41FA5}">
                      <a16:colId xmlns:a16="http://schemas.microsoft.com/office/drawing/2014/main" val="4216590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Образец 1</a:t>
                      </a:r>
                    </a:p>
                    <a:p>
                      <a:pPr algn="ctr"/>
                      <a:r>
                        <a:rPr lang="ru-RU" sz="1800" dirty="0"/>
                        <a:t>Минерализация, мг/л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Образец 1</a:t>
                      </a:r>
                    </a:p>
                    <a:p>
                      <a:pPr algn="ctr"/>
                      <a:r>
                        <a:rPr lang="ru-RU" sz="1800" dirty="0"/>
                        <a:t>Минерализация, мг/л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Образец 1</a:t>
                      </a:r>
                    </a:p>
                    <a:p>
                      <a:pPr algn="ctr"/>
                      <a:r>
                        <a:rPr lang="ru-RU" sz="1800" dirty="0"/>
                        <a:t>Минерализация, мг/л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Образец 1</a:t>
                      </a:r>
                    </a:p>
                    <a:p>
                      <a:pPr algn="ctr"/>
                      <a:r>
                        <a:rPr lang="ru-RU" sz="1800" dirty="0"/>
                        <a:t>Минерализация, мг/л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35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15.03.2022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212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18.03.2022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06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29.03.2022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4984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>
            <a:extLst>
              <a:ext uri="{FF2B5EF4-FFF2-40B4-BE49-F238E27FC236}">
                <a16:creationId xmlns:a16="http://schemas.microsoft.com/office/drawing/2014/main" id="{FCD34B1C-E1E5-D799-9090-B79CF7D02F48}"/>
              </a:ext>
            </a:extLst>
          </p:cNvPr>
          <p:cNvGrpSpPr>
            <a:grpSpLocks/>
          </p:cNvGrpSpPr>
          <p:nvPr/>
        </p:nvGrpSpPr>
        <p:grpSpPr bwMode="auto">
          <a:xfrm>
            <a:off x="311445" y="274637"/>
            <a:ext cx="9280525" cy="4221163"/>
            <a:chOff x="265" y="1978"/>
            <a:chExt cx="5846" cy="265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242" name="Rectangle 2">
              <a:extLst>
                <a:ext uri="{FF2B5EF4-FFF2-40B4-BE49-F238E27FC236}">
                  <a16:creationId xmlns:a16="http://schemas.microsoft.com/office/drawing/2014/main" id="{A2021ACD-2547-FB49-5544-9D31E95EC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1978"/>
              <a:ext cx="3021" cy="63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Наименование</a:t>
              </a:r>
            </a:p>
          </p:txBody>
        </p:sp>
        <p:sp>
          <p:nvSpPr>
            <p:cNvPr id="10243" name="Rectangle 3">
              <a:extLst>
                <a:ext uri="{FF2B5EF4-FFF2-40B4-BE49-F238E27FC236}">
                  <a16:creationId xmlns:a16="http://schemas.microsoft.com/office/drawing/2014/main" id="{E4E10094-D843-ED30-1103-6E3F9FB6B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1978"/>
              <a:ext cx="1326" cy="63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Минерализация заявленная, мг/л</a:t>
              </a:r>
            </a:p>
          </p:txBody>
        </p:sp>
        <p:sp>
          <p:nvSpPr>
            <p:cNvPr id="10244" name="Rectangle 4">
              <a:extLst>
                <a:ext uri="{FF2B5EF4-FFF2-40B4-BE49-F238E27FC236}">
                  <a16:creationId xmlns:a16="http://schemas.microsoft.com/office/drawing/2014/main" id="{DFBE3C8A-F323-773D-4933-949B70040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1978"/>
              <a:ext cx="1481" cy="63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Полученная минерализация, мг/л</a:t>
              </a:r>
            </a:p>
          </p:txBody>
        </p:sp>
        <p:sp>
          <p:nvSpPr>
            <p:cNvPr id="10245" name="Rectangle 5">
              <a:extLst>
                <a:ext uri="{FF2B5EF4-FFF2-40B4-BE49-F238E27FC236}">
                  <a16:creationId xmlns:a16="http://schemas.microsoft.com/office/drawing/2014/main" id="{788CA7C5-BBCE-CA4F-67D7-2EFEBAB55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2621"/>
              <a:ext cx="3021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5000"/>
                </a:lnSpc>
                <a:buClrTx/>
                <a:buFontTx/>
                <a:buNone/>
              </a:pPr>
              <a:r>
                <a:rPr lang="ru-RU" altLang="pt-PT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Nestle</a:t>
              </a:r>
              <a:r>
                <a:rPr lang="ru-RU" altLang="pt-PT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pt-PT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pure</a:t>
              </a:r>
              <a:r>
                <a:rPr lang="ru-RU" altLang="pt-PT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pt-PT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life</a:t>
              </a:r>
              <a:r>
                <a:rPr lang="ru-RU" altLang="pt-PT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(негазированная)</a:t>
              </a:r>
            </a:p>
          </p:txBody>
        </p:sp>
        <p:sp>
          <p:nvSpPr>
            <p:cNvPr id="10246" name="Rectangle 6">
              <a:extLst>
                <a:ext uri="{FF2B5EF4-FFF2-40B4-BE49-F238E27FC236}">
                  <a16:creationId xmlns:a16="http://schemas.microsoft.com/office/drawing/2014/main" id="{13540F9A-ADD3-080F-B374-670636FDC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621"/>
              <a:ext cx="1326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&lt;220</a:t>
              </a:r>
            </a:p>
          </p:txBody>
        </p:sp>
        <p:sp>
          <p:nvSpPr>
            <p:cNvPr id="10247" name="Rectangle 7">
              <a:extLst>
                <a:ext uri="{FF2B5EF4-FFF2-40B4-BE49-F238E27FC236}">
                  <a16:creationId xmlns:a16="http://schemas.microsoft.com/office/drawing/2014/main" id="{C4D0486B-8482-15E5-0F1B-2AD1D0EAB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2621"/>
              <a:ext cx="1481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10248" name="Rectangle 8">
              <a:extLst>
                <a:ext uri="{FF2B5EF4-FFF2-40B4-BE49-F238E27FC236}">
                  <a16:creationId xmlns:a16="http://schemas.microsoft.com/office/drawing/2014/main" id="{6C7B26BB-122B-2A19-D3A1-FD1E15608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2882"/>
              <a:ext cx="3021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Эдельвейс (газированная)</a:t>
              </a:r>
            </a:p>
          </p:txBody>
        </p:sp>
        <p:sp>
          <p:nvSpPr>
            <p:cNvPr id="10249" name="Rectangle 9">
              <a:extLst>
                <a:ext uri="{FF2B5EF4-FFF2-40B4-BE49-F238E27FC236}">
                  <a16:creationId xmlns:a16="http://schemas.microsoft.com/office/drawing/2014/main" id="{5E73F74E-0850-0577-6C23-C9C9E9C4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882"/>
              <a:ext cx="1326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3000-4500</a:t>
              </a:r>
            </a:p>
          </p:txBody>
        </p:sp>
        <p:sp>
          <p:nvSpPr>
            <p:cNvPr id="10250" name="Rectangle 10">
              <a:extLst>
                <a:ext uri="{FF2B5EF4-FFF2-40B4-BE49-F238E27FC236}">
                  <a16:creationId xmlns:a16="http://schemas.microsoft.com/office/drawing/2014/main" id="{35BBF703-25CE-92CC-86BD-8548B221B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2882"/>
              <a:ext cx="1481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3250</a:t>
              </a:r>
            </a:p>
          </p:txBody>
        </p:sp>
        <p:sp>
          <p:nvSpPr>
            <p:cNvPr id="10251" name="Rectangle 11">
              <a:extLst>
                <a:ext uri="{FF2B5EF4-FFF2-40B4-BE49-F238E27FC236}">
                  <a16:creationId xmlns:a16="http://schemas.microsoft.com/office/drawing/2014/main" id="{F229F40E-F6F7-94FA-B368-093BD1BCD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3142"/>
              <a:ext cx="3021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Святой источник (негазированная)</a:t>
              </a:r>
            </a:p>
          </p:txBody>
        </p:sp>
        <p:sp>
          <p:nvSpPr>
            <p:cNvPr id="10252" name="Rectangle 12">
              <a:extLst>
                <a:ext uri="{FF2B5EF4-FFF2-40B4-BE49-F238E27FC236}">
                  <a16:creationId xmlns:a16="http://schemas.microsoft.com/office/drawing/2014/main" id="{F9487532-E276-EDC1-43B9-6F891B1E6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3142"/>
              <a:ext cx="1326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50-1000</a:t>
              </a:r>
            </a:p>
          </p:txBody>
        </p:sp>
        <p:sp>
          <p:nvSpPr>
            <p:cNvPr id="10253" name="Rectangle 13">
              <a:extLst>
                <a:ext uri="{FF2B5EF4-FFF2-40B4-BE49-F238E27FC236}">
                  <a16:creationId xmlns:a16="http://schemas.microsoft.com/office/drawing/2014/main" id="{55FC50AD-E31B-EB68-6928-F6BFD1568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3142"/>
              <a:ext cx="1481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160</a:t>
              </a:r>
            </a:p>
          </p:txBody>
        </p:sp>
        <p:sp>
          <p:nvSpPr>
            <p:cNvPr id="10254" name="Rectangle 14">
              <a:extLst>
                <a:ext uri="{FF2B5EF4-FFF2-40B4-BE49-F238E27FC236}">
                  <a16:creationId xmlns:a16="http://schemas.microsoft.com/office/drawing/2014/main" id="{AFDA981E-9A87-E65C-EB22-9DBF002AB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3401"/>
              <a:ext cx="3021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5000"/>
                </a:lnSpc>
                <a:buClrTx/>
                <a:buFontTx/>
                <a:buNone/>
              </a:pPr>
              <a:r>
                <a:rPr lang="ru-RU" altLang="pt-PT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Святой источник (газированная)</a:t>
              </a:r>
            </a:p>
          </p:txBody>
        </p:sp>
        <p:sp>
          <p:nvSpPr>
            <p:cNvPr id="10255" name="Rectangle 15">
              <a:extLst>
                <a:ext uri="{FF2B5EF4-FFF2-40B4-BE49-F238E27FC236}">
                  <a16:creationId xmlns:a16="http://schemas.microsoft.com/office/drawing/2014/main" id="{20E2B179-CC09-806E-1DFB-3BADB6678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3401"/>
              <a:ext cx="1326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50-1000</a:t>
              </a:r>
            </a:p>
          </p:txBody>
        </p:sp>
        <p:sp>
          <p:nvSpPr>
            <p:cNvPr id="10256" name="Rectangle 16">
              <a:extLst>
                <a:ext uri="{FF2B5EF4-FFF2-40B4-BE49-F238E27FC236}">
                  <a16:creationId xmlns:a16="http://schemas.microsoft.com/office/drawing/2014/main" id="{A2A1EAF7-725F-3EB3-85B3-8AFD51FA3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3401"/>
              <a:ext cx="1481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280</a:t>
              </a:r>
            </a:p>
          </p:txBody>
        </p:sp>
        <p:sp>
          <p:nvSpPr>
            <p:cNvPr id="10257" name="Rectangle 17">
              <a:extLst>
                <a:ext uri="{FF2B5EF4-FFF2-40B4-BE49-F238E27FC236}">
                  <a16:creationId xmlns:a16="http://schemas.microsoft.com/office/drawing/2014/main" id="{D209BEA7-B21D-5960-7BB1-C32FDEF27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3662"/>
              <a:ext cx="3021" cy="4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Святой источник спортик (негазированная)</a:t>
              </a:r>
            </a:p>
          </p:txBody>
        </p:sp>
        <p:sp>
          <p:nvSpPr>
            <p:cNvPr id="10258" name="Rectangle 18">
              <a:extLst>
                <a:ext uri="{FF2B5EF4-FFF2-40B4-BE49-F238E27FC236}">
                  <a16:creationId xmlns:a16="http://schemas.microsoft.com/office/drawing/2014/main" id="{33029CB8-190D-8963-9678-C575E010B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3662"/>
              <a:ext cx="1326" cy="4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100-500</a:t>
              </a:r>
            </a:p>
          </p:txBody>
        </p:sp>
        <p:sp>
          <p:nvSpPr>
            <p:cNvPr id="10259" name="Rectangle 19">
              <a:extLst>
                <a:ext uri="{FF2B5EF4-FFF2-40B4-BE49-F238E27FC236}">
                  <a16:creationId xmlns:a16="http://schemas.microsoft.com/office/drawing/2014/main" id="{E5B6E9B4-B712-46C3-F016-5E03F487C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3662"/>
              <a:ext cx="1481" cy="4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215</a:t>
              </a:r>
            </a:p>
          </p:txBody>
        </p:sp>
        <p:sp>
          <p:nvSpPr>
            <p:cNvPr id="10260" name="Rectangle 20">
              <a:extLst>
                <a:ext uri="{FF2B5EF4-FFF2-40B4-BE49-F238E27FC236}">
                  <a16:creationId xmlns:a16="http://schemas.microsoft.com/office/drawing/2014/main" id="{845671F4-368E-AAFD-CAD2-868C5F50D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4115"/>
              <a:ext cx="3021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Холодная вода из крана</a:t>
              </a:r>
            </a:p>
          </p:txBody>
        </p:sp>
        <p:sp>
          <p:nvSpPr>
            <p:cNvPr id="10261" name="Rectangle 21">
              <a:extLst>
                <a:ext uri="{FF2B5EF4-FFF2-40B4-BE49-F238E27FC236}">
                  <a16:creationId xmlns:a16="http://schemas.microsoft.com/office/drawing/2014/main" id="{D4070D59-A597-E4C6-BC43-CD3F583D5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4115"/>
              <a:ext cx="1326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СанПин(&lt;1000)</a:t>
              </a:r>
            </a:p>
          </p:txBody>
        </p:sp>
        <p:sp>
          <p:nvSpPr>
            <p:cNvPr id="10262" name="Rectangle 22">
              <a:extLst>
                <a:ext uri="{FF2B5EF4-FFF2-40B4-BE49-F238E27FC236}">
                  <a16:creationId xmlns:a16="http://schemas.microsoft.com/office/drawing/2014/main" id="{8D9625D7-91FA-0CA1-A734-40FADFE8E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4115"/>
              <a:ext cx="1481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</a:p>
          </p:txBody>
        </p:sp>
        <p:sp>
          <p:nvSpPr>
            <p:cNvPr id="10263" name="Rectangle 23">
              <a:extLst>
                <a:ext uri="{FF2B5EF4-FFF2-40B4-BE49-F238E27FC236}">
                  <a16:creationId xmlns:a16="http://schemas.microsoft.com/office/drawing/2014/main" id="{94C9727B-28AF-3545-20CD-A27B843E9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4376"/>
              <a:ext cx="3021" cy="2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Кипяченая холодная вода из крана</a:t>
              </a:r>
            </a:p>
          </p:txBody>
        </p:sp>
        <p:sp>
          <p:nvSpPr>
            <p:cNvPr id="10264" name="Rectangle 24">
              <a:extLst>
                <a:ext uri="{FF2B5EF4-FFF2-40B4-BE49-F238E27FC236}">
                  <a16:creationId xmlns:a16="http://schemas.microsoft.com/office/drawing/2014/main" id="{F7049000-B22E-4413-E185-3EC9CFA3A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4376"/>
              <a:ext cx="1326" cy="2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65" name="Rectangle 25">
              <a:extLst>
                <a:ext uri="{FF2B5EF4-FFF2-40B4-BE49-F238E27FC236}">
                  <a16:creationId xmlns:a16="http://schemas.microsoft.com/office/drawing/2014/main" id="{10B9B13E-16B3-4C16-E7BF-2AE5DD4F4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4376"/>
              <a:ext cx="1481" cy="2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32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ru-RU" altLang="pt-PT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270</a:t>
              </a:r>
            </a:p>
          </p:txBody>
        </p:sp>
        <p:sp>
          <p:nvSpPr>
            <p:cNvPr id="10266" name="Line 26">
              <a:extLst>
                <a:ext uri="{FF2B5EF4-FFF2-40B4-BE49-F238E27FC236}">
                  <a16:creationId xmlns:a16="http://schemas.microsoft.com/office/drawing/2014/main" id="{9C9DC891-96A5-D8C3-0B59-B10D7473F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1978"/>
              <a:ext cx="302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67" name="Line 27">
              <a:extLst>
                <a:ext uri="{FF2B5EF4-FFF2-40B4-BE49-F238E27FC236}">
                  <a16:creationId xmlns:a16="http://schemas.microsoft.com/office/drawing/2014/main" id="{2A2073FB-B6F8-8E41-FDFF-6F9FB550F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1978"/>
              <a:ext cx="1326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68" name="Line 28">
              <a:extLst>
                <a:ext uri="{FF2B5EF4-FFF2-40B4-BE49-F238E27FC236}">
                  <a16:creationId xmlns:a16="http://schemas.microsoft.com/office/drawing/2014/main" id="{7ABF9B46-86A8-1A0C-BF67-7DBB5BECB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1978"/>
              <a:ext cx="148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69" name="Line 29">
              <a:extLst>
                <a:ext uri="{FF2B5EF4-FFF2-40B4-BE49-F238E27FC236}">
                  <a16:creationId xmlns:a16="http://schemas.microsoft.com/office/drawing/2014/main" id="{177CD875-203A-648D-578E-9E1364D7A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2621"/>
              <a:ext cx="302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70" name="Line 30">
              <a:extLst>
                <a:ext uri="{FF2B5EF4-FFF2-40B4-BE49-F238E27FC236}">
                  <a16:creationId xmlns:a16="http://schemas.microsoft.com/office/drawing/2014/main" id="{FE3373AE-9A0A-220E-67C7-14FE9CF56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621"/>
              <a:ext cx="1326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71" name="Line 31">
              <a:extLst>
                <a:ext uri="{FF2B5EF4-FFF2-40B4-BE49-F238E27FC236}">
                  <a16:creationId xmlns:a16="http://schemas.microsoft.com/office/drawing/2014/main" id="{CD257AE3-536A-3360-485E-4CD745703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2621"/>
              <a:ext cx="148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72" name="Line 32">
              <a:extLst>
                <a:ext uri="{FF2B5EF4-FFF2-40B4-BE49-F238E27FC236}">
                  <a16:creationId xmlns:a16="http://schemas.microsoft.com/office/drawing/2014/main" id="{793C5BAB-64E1-5C00-87B7-98E9072B4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2882"/>
              <a:ext cx="302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73" name="Line 33">
              <a:extLst>
                <a:ext uri="{FF2B5EF4-FFF2-40B4-BE49-F238E27FC236}">
                  <a16:creationId xmlns:a16="http://schemas.microsoft.com/office/drawing/2014/main" id="{789C7BAB-C6F9-8A5C-AE32-32AFD15F7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882"/>
              <a:ext cx="1326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74" name="Line 34">
              <a:extLst>
                <a:ext uri="{FF2B5EF4-FFF2-40B4-BE49-F238E27FC236}">
                  <a16:creationId xmlns:a16="http://schemas.microsoft.com/office/drawing/2014/main" id="{A1576A74-759C-1D3C-FFC7-330749B66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2882"/>
              <a:ext cx="148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75" name="Line 35">
              <a:extLst>
                <a:ext uri="{FF2B5EF4-FFF2-40B4-BE49-F238E27FC236}">
                  <a16:creationId xmlns:a16="http://schemas.microsoft.com/office/drawing/2014/main" id="{B29BA507-A2FB-9B8D-9A53-33DF9B1E5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3142"/>
              <a:ext cx="302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76" name="Line 36">
              <a:extLst>
                <a:ext uri="{FF2B5EF4-FFF2-40B4-BE49-F238E27FC236}">
                  <a16:creationId xmlns:a16="http://schemas.microsoft.com/office/drawing/2014/main" id="{AD35DF24-07D5-6E1D-E964-5C1E0BAD5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3142"/>
              <a:ext cx="1326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77" name="Line 37">
              <a:extLst>
                <a:ext uri="{FF2B5EF4-FFF2-40B4-BE49-F238E27FC236}">
                  <a16:creationId xmlns:a16="http://schemas.microsoft.com/office/drawing/2014/main" id="{ECBD48A4-9BEB-7341-8B12-A1B35DE04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3142"/>
              <a:ext cx="148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78" name="Line 38">
              <a:extLst>
                <a:ext uri="{FF2B5EF4-FFF2-40B4-BE49-F238E27FC236}">
                  <a16:creationId xmlns:a16="http://schemas.microsoft.com/office/drawing/2014/main" id="{7050CCB6-75DA-4A71-F4A5-AE3C4BD9F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3401"/>
              <a:ext cx="302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79" name="Line 39">
              <a:extLst>
                <a:ext uri="{FF2B5EF4-FFF2-40B4-BE49-F238E27FC236}">
                  <a16:creationId xmlns:a16="http://schemas.microsoft.com/office/drawing/2014/main" id="{799F40B4-EEF7-E30C-2F8A-4343285A7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3401"/>
              <a:ext cx="1326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80" name="Line 40">
              <a:extLst>
                <a:ext uri="{FF2B5EF4-FFF2-40B4-BE49-F238E27FC236}">
                  <a16:creationId xmlns:a16="http://schemas.microsoft.com/office/drawing/2014/main" id="{86940E75-0D22-ABCC-9BC3-FAA10E50F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3401"/>
              <a:ext cx="148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81" name="Line 41">
              <a:extLst>
                <a:ext uri="{FF2B5EF4-FFF2-40B4-BE49-F238E27FC236}">
                  <a16:creationId xmlns:a16="http://schemas.microsoft.com/office/drawing/2014/main" id="{A78027F3-53E2-7ABC-0E06-79EDE854C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3662"/>
              <a:ext cx="302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82" name="Line 42">
              <a:extLst>
                <a:ext uri="{FF2B5EF4-FFF2-40B4-BE49-F238E27FC236}">
                  <a16:creationId xmlns:a16="http://schemas.microsoft.com/office/drawing/2014/main" id="{BB585027-482B-8103-D9A5-40ED94194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3662"/>
              <a:ext cx="1326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83" name="Line 43">
              <a:extLst>
                <a:ext uri="{FF2B5EF4-FFF2-40B4-BE49-F238E27FC236}">
                  <a16:creationId xmlns:a16="http://schemas.microsoft.com/office/drawing/2014/main" id="{835717CD-13E0-3C4B-ED61-04E5BD3D2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3662"/>
              <a:ext cx="148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84" name="Line 44">
              <a:extLst>
                <a:ext uri="{FF2B5EF4-FFF2-40B4-BE49-F238E27FC236}">
                  <a16:creationId xmlns:a16="http://schemas.microsoft.com/office/drawing/2014/main" id="{90889DA2-8A98-FAF6-DEF6-0E76DAED0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4115"/>
              <a:ext cx="302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85" name="Line 45">
              <a:extLst>
                <a:ext uri="{FF2B5EF4-FFF2-40B4-BE49-F238E27FC236}">
                  <a16:creationId xmlns:a16="http://schemas.microsoft.com/office/drawing/2014/main" id="{AC4C5AAD-390C-5052-6361-29A0A3FC5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4115"/>
              <a:ext cx="1326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86" name="Line 46">
              <a:extLst>
                <a:ext uri="{FF2B5EF4-FFF2-40B4-BE49-F238E27FC236}">
                  <a16:creationId xmlns:a16="http://schemas.microsoft.com/office/drawing/2014/main" id="{C60306B5-0B1B-0294-943E-CB0528D7E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4115"/>
              <a:ext cx="148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87" name="Line 47">
              <a:extLst>
                <a:ext uri="{FF2B5EF4-FFF2-40B4-BE49-F238E27FC236}">
                  <a16:creationId xmlns:a16="http://schemas.microsoft.com/office/drawing/2014/main" id="{3E00F458-04E3-4BAE-254B-B91DD116A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4376"/>
              <a:ext cx="302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88" name="Line 48">
              <a:extLst>
                <a:ext uri="{FF2B5EF4-FFF2-40B4-BE49-F238E27FC236}">
                  <a16:creationId xmlns:a16="http://schemas.microsoft.com/office/drawing/2014/main" id="{9A682BCD-8028-3490-9862-0AE922ACB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4376"/>
              <a:ext cx="1326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89" name="Line 49">
              <a:extLst>
                <a:ext uri="{FF2B5EF4-FFF2-40B4-BE49-F238E27FC236}">
                  <a16:creationId xmlns:a16="http://schemas.microsoft.com/office/drawing/2014/main" id="{A4C1315C-D3CE-05B5-266D-6266D060C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4376"/>
              <a:ext cx="148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0" name="Line 50">
              <a:extLst>
                <a:ext uri="{FF2B5EF4-FFF2-40B4-BE49-F238E27FC236}">
                  <a16:creationId xmlns:a16="http://schemas.microsoft.com/office/drawing/2014/main" id="{DEF6B729-D941-F50B-8C57-C68805D4D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4638"/>
              <a:ext cx="302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1" name="Line 51">
              <a:extLst>
                <a:ext uri="{FF2B5EF4-FFF2-40B4-BE49-F238E27FC236}">
                  <a16:creationId xmlns:a16="http://schemas.microsoft.com/office/drawing/2014/main" id="{806BC683-8AA0-CC26-CA84-E16359F1F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4638"/>
              <a:ext cx="1326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2" name="Line 52">
              <a:extLst>
                <a:ext uri="{FF2B5EF4-FFF2-40B4-BE49-F238E27FC236}">
                  <a16:creationId xmlns:a16="http://schemas.microsoft.com/office/drawing/2014/main" id="{E46235DB-CA2F-E611-B6FF-46EE9589D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4638"/>
              <a:ext cx="1481" cy="0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3" name="Line 53">
              <a:extLst>
                <a:ext uri="{FF2B5EF4-FFF2-40B4-BE49-F238E27FC236}">
                  <a16:creationId xmlns:a16="http://schemas.microsoft.com/office/drawing/2014/main" id="{8959B823-0A56-1DA5-7524-6F66A2491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1978"/>
              <a:ext cx="0" cy="639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4" name="Line 54">
              <a:extLst>
                <a:ext uri="{FF2B5EF4-FFF2-40B4-BE49-F238E27FC236}">
                  <a16:creationId xmlns:a16="http://schemas.microsoft.com/office/drawing/2014/main" id="{7208FE53-4F94-2F53-AA3F-0035ADA60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2621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5" name="Line 55">
              <a:extLst>
                <a:ext uri="{FF2B5EF4-FFF2-40B4-BE49-F238E27FC236}">
                  <a16:creationId xmlns:a16="http://schemas.microsoft.com/office/drawing/2014/main" id="{2ED9E367-3CE8-6B42-1208-3B7867C84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2882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6" name="Line 56">
              <a:extLst>
                <a:ext uri="{FF2B5EF4-FFF2-40B4-BE49-F238E27FC236}">
                  <a16:creationId xmlns:a16="http://schemas.microsoft.com/office/drawing/2014/main" id="{9100CF60-5744-3D32-D48C-FB516D46C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3142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7" name="Line 57">
              <a:extLst>
                <a:ext uri="{FF2B5EF4-FFF2-40B4-BE49-F238E27FC236}">
                  <a16:creationId xmlns:a16="http://schemas.microsoft.com/office/drawing/2014/main" id="{7468A401-8B83-AA69-A394-162265E96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3401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8" name="Line 58">
              <a:extLst>
                <a:ext uri="{FF2B5EF4-FFF2-40B4-BE49-F238E27FC236}">
                  <a16:creationId xmlns:a16="http://schemas.microsoft.com/office/drawing/2014/main" id="{74C70F2C-4AFE-3D8F-82FC-59A397206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3662"/>
              <a:ext cx="0" cy="447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9" name="Line 59">
              <a:extLst>
                <a:ext uri="{FF2B5EF4-FFF2-40B4-BE49-F238E27FC236}">
                  <a16:creationId xmlns:a16="http://schemas.microsoft.com/office/drawing/2014/main" id="{B19F7EF7-FC63-5FAE-E022-2400AE69D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4115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0" name="Line 60">
              <a:extLst>
                <a:ext uri="{FF2B5EF4-FFF2-40B4-BE49-F238E27FC236}">
                  <a16:creationId xmlns:a16="http://schemas.microsoft.com/office/drawing/2014/main" id="{35C33426-7D00-0C18-1F0E-36E3454B8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4376"/>
              <a:ext cx="0" cy="257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1" name="Line 61">
              <a:extLst>
                <a:ext uri="{FF2B5EF4-FFF2-40B4-BE49-F238E27FC236}">
                  <a16:creationId xmlns:a16="http://schemas.microsoft.com/office/drawing/2014/main" id="{0BAF90F2-CCA8-A1E0-A262-E55D2B281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1978"/>
              <a:ext cx="0" cy="639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2" name="Line 62">
              <a:extLst>
                <a:ext uri="{FF2B5EF4-FFF2-40B4-BE49-F238E27FC236}">
                  <a16:creationId xmlns:a16="http://schemas.microsoft.com/office/drawing/2014/main" id="{BD9E34F1-3F0D-7EB9-85A2-020F1B954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621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3" name="Line 63">
              <a:extLst>
                <a:ext uri="{FF2B5EF4-FFF2-40B4-BE49-F238E27FC236}">
                  <a16:creationId xmlns:a16="http://schemas.microsoft.com/office/drawing/2014/main" id="{5CA92BC9-1762-B5C6-1926-8F1FF034C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882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4" name="Line 64">
              <a:extLst>
                <a:ext uri="{FF2B5EF4-FFF2-40B4-BE49-F238E27FC236}">
                  <a16:creationId xmlns:a16="http://schemas.microsoft.com/office/drawing/2014/main" id="{7D0FB7DC-D0D3-71E9-E1A1-50CAEB59A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3142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5" name="Line 65">
              <a:extLst>
                <a:ext uri="{FF2B5EF4-FFF2-40B4-BE49-F238E27FC236}">
                  <a16:creationId xmlns:a16="http://schemas.microsoft.com/office/drawing/2014/main" id="{D16AF015-3E1A-E0BB-AF20-F3315EC8F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3401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6" name="Line 66">
              <a:extLst>
                <a:ext uri="{FF2B5EF4-FFF2-40B4-BE49-F238E27FC236}">
                  <a16:creationId xmlns:a16="http://schemas.microsoft.com/office/drawing/2014/main" id="{F45DE543-2CE9-D529-D1A8-A0176EF92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3662"/>
              <a:ext cx="0" cy="447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7" name="Line 67">
              <a:extLst>
                <a:ext uri="{FF2B5EF4-FFF2-40B4-BE49-F238E27FC236}">
                  <a16:creationId xmlns:a16="http://schemas.microsoft.com/office/drawing/2014/main" id="{06F3FCCF-1764-692A-2A81-61DEC52E6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4115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8" name="Line 68">
              <a:extLst>
                <a:ext uri="{FF2B5EF4-FFF2-40B4-BE49-F238E27FC236}">
                  <a16:creationId xmlns:a16="http://schemas.microsoft.com/office/drawing/2014/main" id="{10EFB3AE-F1B2-2A24-66AE-F68F9D7C7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4376"/>
              <a:ext cx="0" cy="257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9" name="Line 69">
              <a:extLst>
                <a:ext uri="{FF2B5EF4-FFF2-40B4-BE49-F238E27FC236}">
                  <a16:creationId xmlns:a16="http://schemas.microsoft.com/office/drawing/2014/main" id="{8CF3C5A9-E7FB-F003-930A-269BA5B58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1978"/>
              <a:ext cx="0" cy="639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10" name="Line 70">
              <a:extLst>
                <a:ext uri="{FF2B5EF4-FFF2-40B4-BE49-F238E27FC236}">
                  <a16:creationId xmlns:a16="http://schemas.microsoft.com/office/drawing/2014/main" id="{D0B4B221-29CE-B5C7-9923-DCB93923C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2621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11" name="Line 71">
              <a:extLst>
                <a:ext uri="{FF2B5EF4-FFF2-40B4-BE49-F238E27FC236}">
                  <a16:creationId xmlns:a16="http://schemas.microsoft.com/office/drawing/2014/main" id="{29B976CE-7D34-5039-A94F-080EFA78C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2882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12" name="Line 72">
              <a:extLst>
                <a:ext uri="{FF2B5EF4-FFF2-40B4-BE49-F238E27FC236}">
                  <a16:creationId xmlns:a16="http://schemas.microsoft.com/office/drawing/2014/main" id="{34046EAD-63FB-3217-9D30-90C868900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3142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13" name="Line 73">
              <a:extLst>
                <a:ext uri="{FF2B5EF4-FFF2-40B4-BE49-F238E27FC236}">
                  <a16:creationId xmlns:a16="http://schemas.microsoft.com/office/drawing/2014/main" id="{494E964F-52A3-4914-54E8-C415E7E2D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3401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14" name="Line 74">
              <a:extLst>
                <a:ext uri="{FF2B5EF4-FFF2-40B4-BE49-F238E27FC236}">
                  <a16:creationId xmlns:a16="http://schemas.microsoft.com/office/drawing/2014/main" id="{949C9B29-EB0D-B433-A2AE-6FABF4870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3662"/>
              <a:ext cx="0" cy="447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15" name="Line 75">
              <a:extLst>
                <a:ext uri="{FF2B5EF4-FFF2-40B4-BE49-F238E27FC236}">
                  <a16:creationId xmlns:a16="http://schemas.microsoft.com/office/drawing/2014/main" id="{A236FBD1-0C46-4C33-A27A-687B64A65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4115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16" name="Line 76">
              <a:extLst>
                <a:ext uri="{FF2B5EF4-FFF2-40B4-BE49-F238E27FC236}">
                  <a16:creationId xmlns:a16="http://schemas.microsoft.com/office/drawing/2014/main" id="{7F83AC31-2837-D4AF-C153-8EC32EB06E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4376"/>
              <a:ext cx="0" cy="257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17" name="Line 77">
              <a:extLst>
                <a:ext uri="{FF2B5EF4-FFF2-40B4-BE49-F238E27FC236}">
                  <a16:creationId xmlns:a16="http://schemas.microsoft.com/office/drawing/2014/main" id="{A1236B98-CFF4-2A5C-E57E-95F05E0BF5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2" y="1978"/>
              <a:ext cx="0" cy="639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18" name="Line 78">
              <a:extLst>
                <a:ext uri="{FF2B5EF4-FFF2-40B4-BE49-F238E27FC236}">
                  <a16:creationId xmlns:a16="http://schemas.microsoft.com/office/drawing/2014/main" id="{965C5238-DC3E-91C6-F037-A2910F7A4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2" y="2621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19" name="Line 79">
              <a:extLst>
                <a:ext uri="{FF2B5EF4-FFF2-40B4-BE49-F238E27FC236}">
                  <a16:creationId xmlns:a16="http://schemas.microsoft.com/office/drawing/2014/main" id="{B940418B-99DE-B97A-6C04-9CF0D71B1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2" y="2882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20" name="Line 80">
              <a:extLst>
                <a:ext uri="{FF2B5EF4-FFF2-40B4-BE49-F238E27FC236}">
                  <a16:creationId xmlns:a16="http://schemas.microsoft.com/office/drawing/2014/main" id="{656ED951-5DCE-FA5C-4EF1-0827434EC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2" y="3142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21" name="Line 81">
              <a:extLst>
                <a:ext uri="{FF2B5EF4-FFF2-40B4-BE49-F238E27FC236}">
                  <a16:creationId xmlns:a16="http://schemas.microsoft.com/office/drawing/2014/main" id="{4C5702C2-A3F8-93FE-B3AC-81C12105E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2" y="3401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22" name="Line 82">
              <a:extLst>
                <a:ext uri="{FF2B5EF4-FFF2-40B4-BE49-F238E27FC236}">
                  <a16:creationId xmlns:a16="http://schemas.microsoft.com/office/drawing/2014/main" id="{93BCBE45-463D-A4BA-4F96-CD645CC2A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2" y="3662"/>
              <a:ext cx="0" cy="447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23" name="Line 83">
              <a:extLst>
                <a:ext uri="{FF2B5EF4-FFF2-40B4-BE49-F238E27FC236}">
                  <a16:creationId xmlns:a16="http://schemas.microsoft.com/office/drawing/2014/main" id="{96FD7022-1DBC-E045-5645-2786310B8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2" y="4115"/>
              <a:ext cx="0" cy="256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24" name="Line 84">
              <a:extLst>
                <a:ext uri="{FF2B5EF4-FFF2-40B4-BE49-F238E27FC236}">
                  <a16:creationId xmlns:a16="http://schemas.microsoft.com/office/drawing/2014/main" id="{40F71B23-8A8E-00C7-EA92-0ACE639AA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2" y="4376"/>
              <a:ext cx="0" cy="257"/>
            </a:xfrm>
            <a:prstGeom prst="line">
              <a:avLst/>
            </a:prstGeom>
            <a:grp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325" name="Text Box 85">
            <a:extLst>
              <a:ext uri="{FF2B5EF4-FFF2-40B4-BE49-F238E27FC236}">
                <a16:creationId xmlns:a16="http://schemas.microsoft.com/office/drawing/2014/main" id="{AFF5A662-152D-EE0F-955F-78AA350FB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6" y="4818914"/>
            <a:ext cx="927323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363538" algn="just">
              <a:buClrTx/>
              <a:buFontTx/>
              <a:buNone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 проводились измерения электропроводности, вычисления минерализации бутилированной воды (сравнение полученных значений с заявленными на упаковке), воды из крана, и кипяченой воды.</a:t>
            </a:r>
          </a:p>
        </p:txBody>
      </p:sp>
      <p:sp>
        <p:nvSpPr>
          <p:cNvPr id="10326" name="Text Box 86">
            <a:extLst>
              <a:ext uri="{FF2B5EF4-FFF2-40B4-BE49-F238E27FC236}">
                <a16:creationId xmlns:a16="http://schemas.microsoft.com/office/drawing/2014/main" id="{CBCFDDC3-BED8-476D-DA17-F06B442E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29" y="5834856"/>
            <a:ext cx="927323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363538" algn="just">
              <a:buClrTx/>
              <a:buFontTx/>
              <a:buNone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полученных значений позволяет говорить о том, что бутилированная вода в некоторых случаях почти не отличается от кипяченой по показателю минерализации, и о том, что после кипячения минерализация заметно убывает.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810334F9-8C55-A81C-EAE3-4F94D0667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2" y="128155"/>
            <a:ext cx="9521825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452438" algn="just">
              <a:buClrTx/>
              <a:buFontTx/>
              <a:buNone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как минерализация является характеристикой содержания солей в воде, то при заболеваниях или в целях профилактики, когда требуется уменьшить массу потребляемых солей, имеет смысл кипятить воду, а также обращать внимание на этикетку при покупке бутилированной воды. Либо , если нужно увеличить потребление солей, имеет смысл не кипятить воду, а также грамотно  выбирать бутилированную воду.</a:t>
            </a:r>
          </a:p>
          <a:p>
            <a:pPr indent="452438" algn="just">
              <a:buClrTx/>
              <a:buFontTx/>
              <a:buNone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Хотя на практике люди редко обращают внимание на такой показатель, как минерализация, тем не менее неправильный солевой баланс может привести к заболеваниям почек, инсульту, раку желудка, головной боли, высокому артериальному давлению.</a:t>
            </a:r>
          </a:p>
          <a:p>
            <a:pPr indent="452438" algn="just">
              <a:buClrTx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внимания на подобный показатель  — это и есть практическое значение проекта</a:t>
            </a:r>
          </a:p>
          <a:p>
            <a:pPr>
              <a:buClrTx/>
            </a:pPr>
            <a:endParaRPr lang="ru-RU" altLang="pt-PT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8D1AD59-E49F-D8AE-8F92-FB036D74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2" y="3327732"/>
            <a:ext cx="5940425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62EFB916-E638-BB17-6A6C-2ADE9FA76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" y="1646237"/>
            <a:ext cx="95250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algn="just">
              <a:buClrTx/>
              <a:buFont typeface="Courier New" panose="02070309020205020404" pitchFamily="49" charset="0"/>
              <a:buChar char="o"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Взаимосвязь минерализации и электропроводности есть и ~2 </a:t>
            </a:r>
            <a:r>
              <a:rPr lang="ru-RU" altLang="pt-PT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мкСм</a:t>
            </a: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1 мг/л</a:t>
            </a:r>
          </a:p>
          <a:p>
            <a:pPr marL="285750" indent="-285750" algn="just">
              <a:buClrTx/>
              <a:buFont typeface="Courier New" panose="02070309020205020404" pitchFamily="49" charset="0"/>
              <a:buChar char="o"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естественном испарении минерализация воды увеличивается.</a:t>
            </a:r>
          </a:p>
          <a:p>
            <a:pPr marL="285750" indent="-285750" algn="just">
              <a:buClrTx/>
              <a:buFont typeface="Courier New" panose="02070309020205020404" pitchFamily="49" charset="0"/>
              <a:buChar char="o"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большинстве случаев значение минерализации на этикетке бутилированной воды соответствует действительному.</a:t>
            </a:r>
          </a:p>
          <a:p>
            <a:pPr marL="285750" indent="-285750" algn="just">
              <a:buClrTx/>
              <a:buFont typeface="Courier New" panose="02070309020205020404" pitchFamily="49" charset="0"/>
              <a:buChar char="o"/>
            </a:pPr>
            <a:r>
              <a:rPr lang="ru-RU" altLang="pt-PT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кипячении минерализация воды заметно уменьшается.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EFC09F4-E3A2-D324-738B-04FFA5D7E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4"/>
          <a:stretch/>
        </p:blipFill>
        <p:spPr bwMode="auto">
          <a:xfrm>
            <a:off x="4735512" y="3429000"/>
            <a:ext cx="5105400" cy="392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8271CE-8B4D-4ED2-A1D1-04ADDA154B90}"/>
              </a:ext>
            </a:extLst>
          </p:cNvPr>
          <p:cNvSpPr txBox="1"/>
          <p:nvPr/>
        </p:nvSpPr>
        <p:spPr>
          <a:xfrm>
            <a:off x="468312" y="579437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zgi-vodi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brizgi-vodi</Template>
  <TotalTime>205</TotalTime>
  <Words>1379</Words>
  <Application>Microsoft Office PowerPoint</Application>
  <PresentationFormat>Произвольный</PresentationFormat>
  <Paragraphs>99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Microsoft YaHei</vt:lpstr>
      <vt:lpstr>Arial</vt:lpstr>
      <vt:lpstr>Calibri</vt:lpstr>
      <vt:lpstr>Courier New</vt:lpstr>
      <vt:lpstr>Lucida Sans Unicode</vt:lpstr>
      <vt:lpstr>Times New Roman</vt:lpstr>
      <vt:lpstr>Times]</vt:lpstr>
      <vt:lpstr>brizgi-vodi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минерализации воды</dc:title>
  <dc:creator>ss s</dc:creator>
  <cp:lastModifiedBy>SCHOOL28SP</cp:lastModifiedBy>
  <cp:revision>81</cp:revision>
  <cp:lastPrinted>1601-01-01T00:00:00Z</cp:lastPrinted>
  <dcterms:created xsi:type="dcterms:W3CDTF">2022-03-30T09:57:13Z</dcterms:created>
  <dcterms:modified xsi:type="dcterms:W3CDTF">2022-05-25T10:26:51Z</dcterms:modified>
</cp:coreProperties>
</file>