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002" r:id="rId1"/>
  </p:sldMasterIdLst>
  <p:notesMasterIdLst>
    <p:notesMasterId r:id="rId13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0080625" cy="7559675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636" y="7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>
            <a:extLst>
              <a:ext uri="{FF2B5EF4-FFF2-40B4-BE49-F238E27FC236}">
                <a16:creationId xmlns:a16="http://schemas.microsoft.com/office/drawing/2014/main" id="{8DF45F4D-B0ED-A760-78AC-DBDE7487B7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360" cap="sq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PT"/>
          </a:p>
        </p:txBody>
      </p:sp>
      <p:sp>
        <p:nvSpPr>
          <p:cNvPr id="2050" name="AutoShape 2">
            <a:extLst>
              <a:ext uri="{FF2B5EF4-FFF2-40B4-BE49-F238E27FC236}">
                <a16:creationId xmlns:a16="http://schemas.microsoft.com/office/drawing/2014/main" id="{6D60669D-1960-508F-9D3B-2EB5ECBA08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PT"/>
          </a:p>
        </p:txBody>
      </p:sp>
      <p:sp>
        <p:nvSpPr>
          <p:cNvPr id="2051" name="AutoShape 3">
            <a:extLst>
              <a:ext uri="{FF2B5EF4-FFF2-40B4-BE49-F238E27FC236}">
                <a16:creationId xmlns:a16="http://schemas.microsoft.com/office/drawing/2014/main" id="{9A94893F-EB7C-F279-9A36-09E8EA5F85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PT"/>
          </a:p>
        </p:txBody>
      </p:sp>
      <p:sp>
        <p:nvSpPr>
          <p:cNvPr id="2052" name="AutoShape 4">
            <a:extLst>
              <a:ext uri="{FF2B5EF4-FFF2-40B4-BE49-F238E27FC236}">
                <a16:creationId xmlns:a16="http://schemas.microsoft.com/office/drawing/2014/main" id="{8A452571-D678-F697-2DDB-1C7D2FA5D5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PT"/>
          </a:p>
        </p:txBody>
      </p:sp>
      <p:sp>
        <p:nvSpPr>
          <p:cNvPr id="2053" name="AutoShape 5">
            <a:extLst>
              <a:ext uri="{FF2B5EF4-FFF2-40B4-BE49-F238E27FC236}">
                <a16:creationId xmlns:a16="http://schemas.microsoft.com/office/drawing/2014/main" id="{E81A35C4-BD1E-01FA-CD70-C4B832810E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PT"/>
          </a:p>
        </p:txBody>
      </p:sp>
      <p:sp>
        <p:nvSpPr>
          <p:cNvPr id="2054" name="Rectangle 6">
            <a:extLst>
              <a:ext uri="{FF2B5EF4-FFF2-40B4-BE49-F238E27FC236}">
                <a16:creationId xmlns:a16="http://schemas.microsoft.com/office/drawing/2014/main" id="{EEC42D2B-8173-5892-036A-0370B263C5B7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35587" cy="3998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055" name="Rectangle 7">
            <a:extLst>
              <a:ext uri="{FF2B5EF4-FFF2-40B4-BE49-F238E27FC236}">
                <a16:creationId xmlns:a16="http://schemas.microsoft.com/office/drawing/2014/main" id="{DE98AC8D-8C7D-40C2-8BAC-FE149EED5903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38850" cy="4802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PT" altLang="pt-PT"/>
          </a:p>
        </p:txBody>
      </p:sp>
      <p:sp>
        <p:nvSpPr>
          <p:cNvPr id="2056" name="Rectangle 8">
            <a:extLst>
              <a:ext uri="{FF2B5EF4-FFF2-40B4-BE49-F238E27FC236}">
                <a16:creationId xmlns:a16="http://schemas.microsoft.com/office/drawing/2014/main" id="{033DB0D9-1301-DC15-340C-DA232D783272}"/>
              </a:ext>
            </a:extLst>
          </p:cNvPr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1838" cy="525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</a:lstStyle>
          <a:p>
            <a:endParaRPr lang="ru-RU" altLang="pt-PT"/>
          </a:p>
        </p:txBody>
      </p:sp>
      <p:sp>
        <p:nvSpPr>
          <p:cNvPr id="2057" name="Rectangle 9">
            <a:extLst>
              <a:ext uri="{FF2B5EF4-FFF2-40B4-BE49-F238E27FC236}">
                <a16:creationId xmlns:a16="http://schemas.microsoft.com/office/drawing/2014/main" id="{3F71D0DE-F3E3-ED78-0629-A73894F42FD2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1837" cy="525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</a:lstStyle>
          <a:p>
            <a:endParaRPr lang="ru-RU" altLang="pt-PT"/>
          </a:p>
        </p:txBody>
      </p:sp>
      <p:sp>
        <p:nvSpPr>
          <p:cNvPr id="2058" name="Rectangle 10">
            <a:extLst>
              <a:ext uri="{FF2B5EF4-FFF2-40B4-BE49-F238E27FC236}">
                <a16:creationId xmlns:a16="http://schemas.microsoft.com/office/drawing/2014/main" id="{3E68E309-A017-617A-F3C4-3A768CC8E7E6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1838" cy="525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</a:lstStyle>
          <a:p>
            <a:endParaRPr lang="ru-RU" altLang="pt-PT"/>
          </a:p>
        </p:txBody>
      </p:sp>
      <p:sp>
        <p:nvSpPr>
          <p:cNvPr id="2059" name="Rectangle 11">
            <a:extLst>
              <a:ext uri="{FF2B5EF4-FFF2-40B4-BE49-F238E27FC236}">
                <a16:creationId xmlns:a16="http://schemas.microsoft.com/office/drawing/2014/main" id="{FB6D9F9C-1595-DC5B-9323-BAE59880ABC9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1837" cy="525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</a:lstStyle>
          <a:p>
            <a:fld id="{9039ECD3-5793-45F3-AFA3-AA273D066742}" type="slidenum">
              <a:rPr lang="ru-RU" altLang="pt-PT"/>
              <a:pPr/>
              <a:t>‹#›</a:t>
            </a:fld>
            <a:endParaRPr lang="ru-RU" altLang="pt-PT"/>
          </a:p>
        </p:txBody>
      </p:sp>
    </p:spTree>
    <p:extLst>
      <p:ext uri="{BB962C8B-B14F-4D97-AF65-F5344CB8AC3E}">
        <p14:creationId xmlns:p14="http://schemas.microsoft.com/office/powerpoint/2010/main" val="21731409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>
            <a:extLst>
              <a:ext uri="{FF2B5EF4-FFF2-40B4-BE49-F238E27FC236}">
                <a16:creationId xmlns:a16="http://schemas.microsoft.com/office/drawing/2014/main" id="{29EEA3EA-BAC5-BEB6-343A-2B84078684ED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E9957B2-8E76-4B44-A9C4-EEC20E1A6C02}" type="slidenum">
              <a:rPr lang="ru-RU" altLang="pt-PT"/>
              <a:pPr/>
              <a:t>1</a:t>
            </a:fld>
            <a:endParaRPr lang="ru-RU" altLang="pt-PT"/>
          </a:p>
        </p:txBody>
      </p:sp>
      <p:sp>
        <p:nvSpPr>
          <p:cNvPr id="15361" name="Rectangle 1">
            <a:extLst>
              <a:ext uri="{FF2B5EF4-FFF2-40B4-BE49-F238E27FC236}">
                <a16:creationId xmlns:a16="http://schemas.microsoft.com/office/drawing/2014/main" id="{3C1EFCEA-4233-E97A-6BE7-DAFA8574F6DF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362" name="Rectangle 2">
            <a:extLst>
              <a:ext uri="{FF2B5EF4-FFF2-40B4-BE49-F238E27FC236}">
                <a16:creationId xmlns:a16="http://schemas.microsoft.com/office/drawing/2014/main" id="{2B21EA76-4D05-45F4-25EA-2A7055D72B98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PT" altLang="pt-P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>
            <a:extLst>
              <a:ext uri="{FF2B5EF4-FFF2-40B4-BE49-F238E27FC236}">
                <a16:creationId xmlns:a16="http://schemas.microsoft.com/office/drawing/2014/main" id="{3F4B0472-557C-E54B-E192-97B5A2654273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1966CB8-29C4-4850-AC49-38CAA2CA942F}" type="slidenum">
              <a:rPr lang="ru-RU" altLang="pt-PT"/>
              <a:pPr/>
              <a:t>10</a:t>
            </a:fld>
            <a:endParaRPr lang="ru-RU" altLang="pt-PT"/>
          </a:p>
        </p:txBody>
      </p:sp>
      <p:sp>
        <p:nvSpPr>
          <p:cNvPr id="25601" name="Rectangle 1">
            <a:extLst>
              <a:ext uri="{FF2B5EF4-FFF2-40B4-BE49-F238E27FC236}">
                <a16:creationId xmlns:a16="http://schemas.microsoft.com/office/drawing/2014/main" id="{3EACACFF-618C-40E7-0CB1-0B4AB3A4248D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8075" y="812800"/>
            <a:ext cx="5335588" cy="400208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5602" name="Rectangle 2">
            <a:extLst>
              <a:ext uri="{FF2B5EF4-FFF2-40B4-BE49-F238E27FC236}">
                <a16:creationId xmlns:a16="http://schemas.microsoft.com/office/drawing/2014/main" id="{5CCC7CE4-3708-9743-5244-0FC476B5C007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2025" cy="48053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PT" altLang="pt-PT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>
            <a:extLst>
              <a:ext uri="{FF2B5EF4-FFF2-40B4-BE49-F238E27FC236}">
                <a16:creationId xmlns:a16="http://schemas.microsoft.com/office/drawing/2014/main" id="{3F7BE2E1-92D3-AB32-B043-4E6D17C73FB5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E962D4E-9085-497A-85A5-CB6A84B7C24D}" type="slidenum">
              <a:rPr lang="ru-RU" altLang="pt-PT"/>
              <a:pPr/>
              <a:t>11</a:t>
            </a:fld>
            <a:endParaRPr lang="ru-RU" altLang="pt-PT"/>
          </a:p>
        </p:txBody>
      </p:sp>
      <p:sp>
        <p:nvSpPr>
          <p:cNvPr id="26625" name="Rectangle 1">
            <a:extLst>
              <a:ext uri="{FF2B5EF4-FFF2-40B4-BE49-F238E27FC236}">
                <a16:creationId xmlns:a16="http://schemas.microsoft.com/office/drawing/2014/main" id="{4A681393-C84F-1618-EF50-3FA47F8DCEBA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6626" name="Rectangle 2">
            <a:extLst>
              <a:ext uri="{FF2B5EF4-FFF2-40B4-BE49-F238E27FC236}">
                <a16:creationId xmlns:a16="http://schemas.microsoft.com/office/drawing/2014/main" id="{D53B93B3-393F-B663-EA67-4AF61AD41D81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PT" altLang="pt-P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>
            <a:extLst>
              <a:ext uri="{FF2B5EF4-FFF2-40B4-BE49-F238E27FC236}">
                <a16:creationId xmlns:a16="http://schemas.microsoft.com/office/drawing/2014/main" id="{17875366-C78A-B272-1396-EE424D02B850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585DEC7-32FE-4BEF-8E66-7C9569E0CAB5}" type="slidenum">
              <a:rPr lang="ru-RU" altLang="pt-PT"/>
              <a:pPr/>
              <a:t>2</a:t>
            </a:fld>
            <a:endParaRPr lang="ru-RU" altLang="pt-PT"/>
          </a:p>
        </p:txBody>
      </p:sp>
      <p:sp>
        <p:nvSpPr>
          <p:cNvPr id="17409" name="Rectangle 1">
            <a:extLst>
              <a:ext uri="{FF2B5EF4-FFF2-40B4-BE49-F238E27FC236}">
                <a16:creationId xmlns:a16="http://schemas.microsoft.com/office/drawing/2014/main" id="{A95CF05D-E258-3ADC-69F0-259DE13A6435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7410" name="Rectangle 2">
            <a:extLst>
              <a:ext uri="{FF2B5EF4-FFF2-40B4-BE49-F238E27FC236}">
                <a16:creationId xmlns:a16="http://schemas.microsoft.com/office/drawing/2014/main" id="{2C6C8EE5-2986-0840-7D39-F50C85E9B881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PT" altLang="pt-P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>
            <a:extLst>
              <a:ext uri="{FF2B5EF4-FFF2-40B4-BE49-F238E27FC236}">
                <a16:creationId xmlns:a16="http://schemas.microsoft.com/office/drawing/2014/main" id="{ACEFFA13-AB22-3FD2-DA77-B3FA38A77E7C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9A6C547-5E5D-4D4C-80AA-AC730D186152}" type="slidenum">
              <a:rPr lang="ru-RU" altLang="pt-PT"/>
              <a:pPr/>
              <a:t>3</a:t>
            </a:fld>
            <a:endParaRPr lang="ru-RU" altLang="pt-PT"/>
          </a:p>
        </p:txBody>
      </p:sp>
      <p:sp>
        <p:nvSpPr>
          <p:cNvPr id="18433" name="Rectangle 1">
            <a:extLst>
              <a:ext uri="{FF2B5EF4-FFF2-40B4-BE49-F238E27FC236}">
                <a16:creationId xmlns:a16="http://schemas.microsoft.com/office/drawing/2014/main" id="{72EC840C-1CD3-8E15-7BF2-15D1ECD0131E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4" name="Rectangle 2">
            <a:extLst>
              <a:ext uri="{FF2B5EF4-FFF2-40B4-BE49-F238E27FC236}">
                <a16:creationId xmlns:a16="http://schemas.microsoft.com/office/drawing/2014/main" id="{2526458A-1343-A269-D759-5E3E37766373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PT" altLang="pt-P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>
            <a:extLst>
              <a:ext uri="{FF2B5EF4-FFF2-40B4-BE49-F238E27FC236}">
                <a16:creationId xmlns:a16="http://schemas.microsoft.com/office/drawing/2014/main" id="{B9BBB9BB-1CD7-307E-C950-82020FE31B86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B88882D-428B-408D-9705-F744830E3D54}" type="slidenum">
              <a:rPr lang="ru-RU" altLang="pt-PT"/>
              <a:pPr/>
              <a:t>4</a:t>
            </a:fld>
            <a:endParaRPr lang="ru-RU" altLang="pt-PT"/>
          </a:p>
        </p:txBody>
      </p:sp>
      <p:sp>
        <p:nvSpPr>
          <p:cNvPr id="19457" name="Rectangle 1">
            <a:extLst>
              <a:ext uri="{FF2B5EF4-FFF2-40B4-BE49-F238E27FC236}">
                <a16:creationId xmlns:a16="http://schemas.microsoft.com/office/drawing/2014/main" id="{D19120B3-D7DC-C3AE-807B-C77D28A91EA6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9458" name="Rectangle 2">
            <a:extLst>
              <a:ext uri="{FF2B5EF4-FFF2-40B4-BE49-F238E27FC236}">
                <a16:creationId xmlns:a16="http://schemas.microsoft.com/office/drawing/2014/main" id="{2D13B6C1-EC59-88FB-D213-2A457BD5B587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PT" altLang="pt-P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>
            <a:extLst>
              <a:ext uri="{FF2B5EF4-FFF2-40B4-BE49-F238E27FC236}">
                <a16:creationId xmlns:a16="http://schemas.microsoft.com/office/drawing/2014/main" id="{D8A1220F-D155-C644-DA14-CBFFCACF7C7E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7C3359E-3ED3-421B-96D6-B0BA7E440F4D}" type="slidenum">
              <a:rPr lang="ru-RU" altLang="pt-PT"/>
              <a:pPr/>
              <a:t>5</a:t>
            </a:fld>
            <a:endParaRPr lang="ru-RU" altLang="pt-PT"/>
          </a:p>
        </p:txBody>
      </p:sp>
      <p:sp>
        <p:nvSpPr>
          <p:cNvPr id="20481" name="Rectangle 1">
            <a:extLst>
              <a:ext uri="{FF2B5EF4-FFF2-40B4-BE49-F238E27FC236}">
                <a16:creationId xmlns:a16="http://schemas.microsoft.com/office/drawing/2014/main" id="{EEAFA0F1-C384-9412-0FB6-A7DD46D4CC6E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1937" cy="40052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0482" name="Rectangle 2">
            <a:extLst>
              <a:ext uri="{FF2B5EF4-FFF2-40B4-BE49-F238E27FC236}">
                <a16:creationId xmlns:a16="http://schemas.microsoft.com/office/drawing/2014/main" id="{2B417308-2448-FB80-8351-65A8F548E3D1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5200" cy="480853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PT" altLang="pt-P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>
            <a:extLst>
              <a:ext uri="{FF2B5EF4-FFF2-40B4-BE49-F238E27FC236}">
                <a16:creationId xmlns:a16="http://schemas.microsoft.com/office/drawing/2014/main" id="{030DA309-D0DE-FE3C-0013-A7477E808366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D613E6D-CB50-4B56-BF15-9227FA6DD24C}" type="slidenum">
              <a:rPr lang="ru-RU" altLang="pt-PT"/>
              <a:pPr/>
              <a:t>6</a:t>
            </a:fld>
            <a:endParaRPr lang="ru-RU" altLang="pt-PT"/>
          </a:p>
        </p:txBody>
      </p:sp>
      <p:sp>
        <p:nvSpPr>
          <p:cNvPr id="21505" name="Rectangle 1">
            <a:extLst>
              <a:ext uri="{FF2B5EF4-FFF2-40B4-BE49-F238E27FC236}">
                <a16:creationId xmlns:a16="http://schemas.microsoft.com/office/drawing/2014/main" id="{1594ADF8-8865-86C7-141C-F3E78EDA47EA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1506" name="Rectangle 2">
            <a:extLst>
              <a:ext uri="{FF2B5EF4-FFF2-40B4-BE49-F238E27FC236}">
                <a16:creationId xmlns:a16="http://schemas.microsoft.com/office/drawing/2014/main" id="{F8B7E105-6D27-0046-666E-22DD03B87D6A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PT" altLang="pt-P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>
            <a:extLst>
              <a:ext uri="{FF2B5EF4-FFF2-40B4-BE49-F238E27FC236}">
                <a16:creationId xmlns:a16="http://schemas.microsoft.com/office/drawing/2014/main" id="{16C1F73E-20B0-5FBF-BDFC-05AFEF7FF85F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5D525BE-93C0-4462-BE27-75FA95A4F616}" type="slidenum">
              <a:rPr lang="ru-RU" altLang="pt-PT"/>
              <a:pPr/>
              <a:t>7</a:t>
            </a:fld>
            <a:endParaRPr lang="ru-RU" altLang="pt-PT"/>
          </a:p>
        </p:txBody>
      </p:sp>
      <p:sp>
        <p:nvSpPr>
          <p:cNvPr id="22529" name="Rectangle 1">
            <a:extLst>
              <a:ext uri="{FF2B5EF4-FFF2-40B4-BE49-F238E27FC236}">
                <a16:creationId xmlns:a16="http://schemas.microsoft.com/office/drawing/2014/main" id="{5DBC8346-EAD5-171D-DBB1-A47CDBC0EFCE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0D76285F-E062-3EC3-FF5E-85445859796A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PT" altLang="pt-P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>
            <a:extLst>
              <a:ext uri="{FF2B5EF4-FFF2-40B4-BE49-F238E27FC236}">
                <a16:creationId xmlns:a16="http://schemas.microsoft.com/office/drawing/2014/main" id="{D793F6D2-D03C-1002-41DD-255EA56A526D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C371FA5-1E9B-4D14-AD80-20ED685F7BF3}" type="slidenum">
              <a:rPr lang="ru-RU" altLang="pt-PT"/>
              <a:pPr/>
              <a:t>8</a:t>
            </a:fld>
            <a:endParaRPr lang="ru-RU" altLang="pt-PT"/>
          </a:p>
        </p:txBody>
      </p:sp>
      <p:sp>
        <p:nvSpPr>
          <p:cNvPr id="23553" name="Rectangle 1">
            <a:extLst>
              <a:ext uri="{FF2B5EF4-FFF2-40B4-BE49-F238E27FC236}">
                <a16:creationId xmlns:a16="http://schemas.microsoft.com/office/drawing/2014/main" id="{08637552-1610-79B5-0482-5C9EA161A53F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3554" name="Rectangle 2">
            <a:extLst>
              <a:ext uri="{FF2B5EF4-FFF2-40B4-BE49-F238E27FC236}">
                <a16:creationId xmlns:a16="http://schemas.microsoft.com/office/drawing/2014/main" id="{AA5A7935-224D-1F8A-1DA7-DB129D8C6E75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PT" altLang="pt-P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>
            <a:extLst>
              <a:ext uri="{FF2B5EF4-FFF2-40B4-BE49-F238E27FC236}">
                <a16:creationId xmlns:a16="http://schemas.microsoft.com/office/drawing/2014/main" id="{B72670F4-C1EF-B09F-E0F8-074684A0207A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58FD2B6-370F-44DF-9ADC-8EFDDA36585D}" type="slidenum">
              <a:rPr lang="ru-RU" altLang="pt-PT"/>
              <a:pPr/>
              <a:t>9</a:t>
            </a:fld>
            <a:endParaRPr lang="ru-RU" altLang="pt-PT"/>
          </a:p>
        </p:txBody>
      </p:sp>
      <p:sp>
        <p:nvSpPr>
          <p:cNvPr id="24577" name="Rectangle 1">
            <a:extLst>
              <a:ext uri="{FF2B5EF4-FFF2-40B4-BE49-F238E27FC236}">
                <a16:creationId xmlns:a16="http://schemas.microsoft.com/office/drawing/2014/main" id="{3107DEF6-C0F3-6ED8-335F-0D8845C32221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4578" name="Rectangle 2">
            <a:extLst>
              <a:ext uri="{FF2B5EF4-FFF2-40B4-BE49-F238E27FC236}">
                <a16:creationId xmlns:a16="http://schemas.microsoft.com/office/drawing/2014/main" id="{54AE7B14-8B60-536D-F3BD-B539FDB0DE3E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PT" altLang="pt-P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6667" y="5367347"/>
            <a:ext cx="6946644" cy="1214775"/>
          </a:xfrm>
        </p:spPr>
        <p:txBody>
          <a:bodyPr/>
          <a:lstStyle>
            <a:lvl1pPr>
              <a:defRPr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3399FF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3399FF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3399FF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037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rgbClr val="3399FF"/>
                </a:solidFill>
              </a:defRPr>
            </a:lvl1pPr>
            <a:lvl2pPr>
              <a:defRPr>
                <a:solidFill>
                  <a:srgbClr val="3399FF"/>
                </a:solidFill>
              </a:defRPr>
            </a:lvl2pPr>
            <a:lvl3pPr>
              <a:defRPr>
                <a:solidFill>
                  <a:srgbClr val="3399FF"/>
                </a:solidFill>
              </a:defRPr>
            </a:lvl3pPr>
            <a:lvl4pPr>
              <a:defRPr>
                <a:solidFill>
                  <a:srgbClr val="3399FF"/>
                </a:solidFill>
              </a:defRPr>
            </a:lvl4pPr>
            <a:lvl5pPr>
              <a:defRPr>
                <a:solidFill>
                  <a:srgbClr val="3399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3399FF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3399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3399FF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0130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08453" y="302738"/>
            <a:ext cx="2268141" cy="6450223"/>
          </a:xfrm>
        </p:spPr>
        <p:txBody>
          <a:bodyPr vert="eaVert"/>
          <a:lstStyle>
            <a:lvl1pPr>
              <a:defRPr>
                <a:solidFill>
                  <a:srgbClr val="3399FF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4031" y="302738"/>
            <a:ext cx="6636411" cy="6450223"/>
          </a:xfrm>
        </p:spPr>
        <p:txBody>
          <a:bodyPr vert="eaVert"/>
          <a:lstStyle>
            <a:lvl1pPr>
              <a:defRPr>
                <a:solidFill>
                  <a:srgbClr val="3399FF"/>
                </a:solidFill>
              </a:defRPr>
            </a:lvl1pPr>
            <a:lvl2pPr>
              <a:defRPr>
                <a:solidFill>
                  <a:srgbClr val="3399FF"/>
                </a:solidFill>
              </a:defRPr>
            </a:lvl2pPr>
            <a:lvl3pPr>
              <a:defRPr>
                <a:solidFill>
                  <a:srgbClr val="3399FF"/>
                </a:solidFill>
              </a:defRPr>
            </a:lvl3pPr>
            <a:lvl4pPr>
              <a:defRPr>
                <a:solidFill>
                  <a:srgbClr val="3399FF"/>
                </a:solidFill>
              </a:defRPr>
            </a:lvl4pPr>
            <a:lvl5pPr>
              <a:defRPr>
                <a:solidFill>
                  <a:srgbClr val="3399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3399FF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3399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3399FF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478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F3CF57-3EAD-80D2-23C2-CD29EB828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238" y="301625"/>
            <a:ext cx="9061450" cy="125253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pt-PT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5FE3EF8-70EF-80CD-ECD6-A47C3D21BA87}"/>
              </a:ext>
            </a:extLst>
          </p:cNvPr>
          <p:cNvSpPr>
            <a:spLocks noGrp="1"/>
          </p:cNvSpPr>
          <p:nvPr>
            <p:ph type="dt" idx="10"/>
          </p:nvPr>
        </p:nvSpPr>
        <p:spPr>
          <a:xfrm>
            <a:off x="503238" y="6886575"/>
            <a:ext cx="2338387" cy="511175"/>
          </a:xfrm>
        </p:spPr>
        <p:txBody>
          <a:bodyPr/>
          <a:lstStyle>
            <a:lvl1pPr>
              <a:defRPr/>
            </a:lvl1pPr>
          </a:lstStyle>
          <a:p>
            <a:endParaRPr lang="ru-RU" altLang="pt-PT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6B1292E-477C-A358-771B-A0C2FD38F881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3448050" y="6886575"/>
            <a:ext cx="3186113" cy="511175"/>
          </a:xfrm>
        </p:spPr>
        <p:txBody>
          <a:bodyPr/>
          <a:lstStyle>
            <a:lvl1pPr>
              <a:defRPr/>
            </a:lvl1pPr>
          </a:lstStyle>
          <a:p>
            <a:endParaRPr lang="ru-RU" altLang="pt-PT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F5FFC77-8401-B1FA-7017-C06AB1594916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7227888" y="6886575"/>
            <a:ext cx="2338387" cy="511175"/>
          </a:xfrm>
        </p:spPr>
        <p:txBody>
          <a:bodyPr/>
          <a:lstStyle>
            <a:lvl1pPr>
              <a:defRPr/>
            </a:lvl1pPr>
          </a:lstStyle>
          <a:p>
            <a:fld id="{E4586972-7AA5-4CA1-8E0C-D6EC481BF6B6}" type="slidenum">
              <a:rPr lang="ru-RU" altLang="pt-PT"/>
              <a:pPr/>
              <a:t>‹#›</a:t>
            </a:fld>
            <a:endParaRPr lang="ru-RU" altLang="pt-PT"/>
          </a:p>
        </p:txBody>
      </p:sp>
    </p:spTree>
    <p:extLst>
      <p:ext uri="{BB962C8B-B14F-4D97-AF65-F5344CB8AC3E}">
        <p14:creationId xmlns:p14="http://schemas.microsoft.com/office/powerpoint/2010/main" val="1824902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3399FF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3399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3399FF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0" y="455034"/>
            <a:ext cx="9882725" cy="13064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0" name="Текст 2"/>
          <p:cNvSpPr>
            <a:spLocks noGrp="1"/>
          </p:cNvSpPr>
          <p:nvPr>
            <p:ph idx="1"/>
          </p:nvPr>
        </p:nvSpPr>
        <p:spPr>
          <a:xfrm>
            <a:off x="118516" y="1874826"/>
            <a:ext cx="9764210" cy="51594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3260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5717" y="4857792"/>
            <a:ext cx="6309114" cy="1501435"/>
          </a:xfrm>
        </p:spPr>
        <p:txBody>
          <a:bodyPr anchor="t"/>
          <a:lstStyle>
            <a:lvl1pPr algn="l">
              <a:defRPr sz="4409" b="1" cap="all">
                <a:solidFill>
                  <a:srgbClr val="3399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55717" y="3204114"/>
            <a:ext cx="6309114" cy="1653678"/>
          </a:xfrm>
        </p:spPr>
        <p:txBody>
          <a:bodyPr anchor="b"/>
          <a:lstStyle>
            <a:lvl1pPr marL="0" indent="0">
              <a:buNone/>
              <a:defRPr sz="2205">
                <a:solidFill>
                  <a:srgbClr val="3399FF"/>
                </a:solidFill>
              </a:defRPr>
            </a:lvl1pPr>
            <a:lvl2pPr marL="503972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3399FF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3399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3399FF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5393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97900" y="2271704"/>
            <a:ext cx="4763029" cy="4512783"/>
          </a:xfrm>
        </p:spPr>
        <p:txBody>
          <a:bodyPr/>
          <a:lstStyle>
            <a:lvl1pPr>
              <a:defRPr sz="3086">
                <a:solidFill>
                  <a:srgbClr val="3399FF"/>
                </a:solidFill>
              </a:defRPr>
            </a:lvl1pPr>
            <a:lvl2pPr>
              <a:defRPr sz="2646">
                <a:solidFill>
                  <a:srgbClr val="3399FF"/>
                </a:solidFill>
              </a:defRPr>
            </a:lvl2pPr>
            <a:lvl3pPr>
              <a:defRPr sz="2205">
                <a:solidFill>
                  <a:srgbClr val="3399FF"/>
                </a:solidFill>
              </a:defRPr>
            </a:lvl3pPr>
            <a:lvl4pPr>
              <a:defRPr sz="1984">
                <a:solidFill>
                  <a:srgbClr val="3399FF"/>
                </a:solidFill>
              </a:defRPr>
            </a:lvl4pPr>
            <a:lvl5pPr>
              <a:defRPr sz="1984">
                <a:solidFill>
                  <a:srgbClr val="3399FF"/>
                </a:solidFill>
              </a:defRPr>
            </a:lvl5pPr>
            <a:lvl6pPr>
              <a:defRPr sz="1984"/>
            </a:lvl6pPr>
            <a:lvl7pPr>
              <a:defRPr sz="1984"/>
            </a:lvl7pPr>
            <a:lvl8pPr>
              <a:defRPr sz="1984"/>
            </a:lvl8pPr>
            <a:lvl9pPr>
              <a:defRPr sz="1984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19696" y="2283323"/>
            <a:ext cx="4763029" cy="4512783"/>
          </a:xfrm>
        </p:spPr>
        <p:txBody>
          <a:bodyPr/>
          <a:lstStyle>
            <a:lvl1pPr>
              <a:defRPr sz="3086">
                <a:solidFill>
                  <a:srgbClr val="3399FF"/>
                </a:solidFill>
              </a:defRPr>
            </a:lvl1pPr>
            <a:lvl2pPr>
              <a:defRPr sz="2646">
                <a:solidFill>
                  <a:srgbClr val="3399FF"/>
                </a:solidFill>
              </a:defRPr>
            </a:lvl2pPr>
            <a:lvl3pPr>
              <a:defRPr sz="2205">
                <a:solidFill>
                  <a:srgbClr val="3399FF"/>
                </a:solidFill>
              </a:defRPr>
            </a:lvl3pPr>
            <a:lvl4pPr>
              <a:defRPr sz="1984">
                <a:solidFill>
                  <a:srgbClr val="3399FF"/>
                </a:solidFill>
              </a:defRPr>
            </a:lvl4pPr>
            <a:lvl5pPr>
              <a:defRPr sz="1984">
                <a:solidFill>
                  <a:srgbClr val="3399FF"/>
                </a:solidFill>
              </a:defRPr>
            </a:lvl5pPr>
            <a:lvl6pPr>
              <a:defRPr sz="1984"/>
            </a:lvl6pPr>
            <a:lvl7pPr>
              <a:defRPr sz="1984"/>
            </a:lvl7pPr>
            <a:lvl8pPr>
              <a:defRPr sz="1984"/>
            </a:lvl8pPr>
            <a:lvl9pPr>
              <a:defRPr sz="1984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3399FF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25.05.2022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3399FF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3399FF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1489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7283" y="2112952"/>
            <a:ext cx="4604262" cy="705219"/>
          </a:xfrm>
        </p:spPr>
        <p:txBody>
          <a:bodyPr anchor="b"/>
          <a:lstStyle>
            <a:lvl1pPr marL="0" indent="0">
              <a:buNone/>
              <a:defRPr sz="2646" b="1">
                <a:solidFill>
                  <a:srgbClr val="3399FF"/>
                </a:solidFill>
              </a:defRPr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77283" y="2818172"/>
            <a:ext cx="4604262" cy="4355563"/>
          </a:xfrm>
        </p:spPr>
        <p:txBody>
          <a:bodyPr/>
          <a:lstStyle>
            <a:lvl1pPr>
              <a:defRPr sz="2646">
                <a:solidFill>
                  <a:srgbClr val="3399FF"/>
                </a:solidFill>
              </a:defRPr>
            </a:lvl1pPr>
            <a:lvl2pPr>
              <a:defRPr sz="2205">
                <a:solidFill>
                  <a:srgbClr val="3399FF"/>
                </a:solidFill>
              </a:defRPr>
            </a:lvl2pPr>
            <a:lvl3pPr>
              <a:defRPr sz="1984">
                <a:solidFill>
                  <a:srgbClr val="3399FF"/>
                </a:solidFill>
              </a:defRPr>
            </a:lvl3pPr>
            <a:lvl4pPr>
              <a:defRPr sz="1764">
                <a:solidFill>
                  <a:srgbClr val="3399FF"/>
                </a:solidFill>
              </a:defRPr>
            </a:lvl4pPr>
            <a:lvl5pPr>
              <a:defRPr sz="1764">
                <a:solidFill>
                  <a:srgbClr val="3399FF"/>
                </a:solidFill>
              </a:defRPr>
            </a:lvl5pPr>
            <a:lvl6pPr>
              <a:defRPr sz="1764"/>
            </a:lvl6pPr>
            <a:lvl7pPr>
              <a:defRPr sz="1764"/>
            </a:lvl7pPr>
            <a:lvl8pPr>
              <a:defRPr sz="1764"/>
            </a:lvl8pPr>
            <a:lvl9pPr>
              <a:defRPr sz="1764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99080" y="2132201"/>
            <a:ext cx="4683645" cy="705219"/>
          </a:xfrm>
        </p:spPr>
        <p:txBody>
          <a:bodyPr anchor="b"/>
          <a:lstStyle>
            <a:lvl1pPr marL="0" indent="0">
              <a:buNone/>
              <a:defRPr sz="2646" b="1">
                <a:solidFill>
                  <a:srgbClr val="3399FF"/>
                </a:solidFill>
              </a:defRPr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199080" y="2837420"/>
            <a:ext cx="4683645" cy="4355563"/>
          </a:xfrm>
        </p:spPr>
        <p:txBody>
          <a:bodyPr/>
          <a:lstStyle>
            <a:lvl1pPr>
              <a:defRPr sz="2646">
                <a:solidFill>
                  <a:srgbClr val="3399FF"/>
                </a:solidFill>
              </a:defRPr>
            </a:lvl1pPr>
            <a:lvl2pPr>
              <a:defRPr sz="2205">
                <a:solidFill>
                  <a:srgbClr val="3399FF"/>
                </a:solidFill>
              </a:defRPr>
            </a:lvl2pPr>
            <a:lvl3pPr>
              <a:defRPr sz="1984">
                <a:solidFill>
                  <a:srgbClr val="3399FF"/>
                </a:solidFill>
              </a:defRPr>
            </a:lvl3pPr>
            <a:lvl4pPr>
              <a:defRPr sz="1764">
                <a:solidFill>
                  <a:srgbClr val="3399FF"/>
                </a:solidFill>
              </a:defRPr>
            </a:lvl4pPr>
            <a:lvl5pPr>
              <a:defRPr sz="1764">
                <a:solidFill>
                  <a:srgbClr val="3399FF"/>
                </a:solidFill>
              </a:defRPr>
            </a:lvl5pPr>
            <a:lvl6pPr>
              <a:defRPr sz="1764"/>
            </a:lvl6pPr>
            <a:lvl7pPr>
              <a:defRPr sz="1764"/>
            </a:lvl7pPr>
            <a:lvl8pPr>
              <a:defRPr sz="1764"/>
            </a:lvl8pPr>
            <a:lvl9pPr>
              <a:defRPr sz="1764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1516184" y="7066826"/>
            <a:ext cx="1339992" cy="402483"/>
          </a:xfrm>
        </p:spPr>
        <p:txBody>
          <a:bodyPr/>
          <a:lstStyle>
            <a:lvl1pPr>
              <a:defRPr>
                <a:solidFill>
                  <a:srgbClr val="3399FF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25.05.2022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9699" y="7006699"/>
            <a:ext cx="1818561" cy="402483"/>
          </a:xfrm>
        </p:spPr>
        <p:txBody>
          <a:bodyPr/>
          <a:lstStyle>
            <a:lvl1pPr>
              <a:defRPr>
                <a:solidFill>
                  <a:srgbClr val="3399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236601" y="7006699"/>
            <a:ext cx="1339992" cy="402483"/>
          </a:xfrm>
        </p:spPr>
        <p:txBody>
          <a:bodyPr/>
          <a:lstStyle>
            <a:lvl1pPr>
              <a:defRPr>
                <a:solidFill>
                  <a:srgbClr val="3399FF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139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3399FF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25.05.2022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3399FF"/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3399FF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4210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3399FF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25.05.2022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3399FF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3399FF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2047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032" y="566173"/>
            <a:ext cx="3316456" cy="1015759"/>
          </a:xfrm>
        </p:spPr>
        <p:txBody>
          <a:bodyPr anchor="b"/>
          <a:lstStyle>
            <a:lvl1pPr algn="l">
              <a:defRPr sz="2205" b="1">
                <a:solidFill>
                  <a:srgbClr val="3399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28939" y="2112953"/>
            <a:ext cx="5635349" cy="4798759"/>
          </a:xfrm>
        </p:spPr>
        <p:txBody>
          <a:bodyPr/>
          <a:lstStyle>
            <a:lvl1pPr>
              <a:defRPr sz="3527">
                <a:solidFill>
                  <a:srgbClr val="3399FF"/>
                </a:solidFill>
              </a:defRPr>
            </a:lvl1pPr>
            <a:lvl2pPr>
              <a:defRPr sz="3086">
                <a:solidFill>
                  <a:srgbClr val="3399FF"/>
                </a:solidFill>
              </a:defRPr>
            </a:lvl2pPr>
            <a:lvl3pPr>
              <a:defRPr sz="2646">
                <a:solidFill>
                  <a:srgbClr val="3399FF"/>
                </a:solidFill>
              </a:defRPr>
            </a:lvl3pPr>
            <a:lvl4pPr>
              <a:defRPr sz="2205">
                <a:solidFill>
                  <a:srgbClr val="3399FF"/>
                </a:solidFill>
              </a:defRPr>
            </a:lvl4pPr>
            <a:lvl5pPr>
              <a:defRPr sz="2205">
                <a:solidFill>
                  <a:srgbClr val="3399FF"/>
                </a:solidFill>
              </a:defRPr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4032" y="1581933"/>
            <a:ext cx="3316456" cy="5171028"/>
          </a:xfrm>
        </p:spPr>
        <p:txBody>
          <a:bodyPr/>
          <a:lstStyle>
            <a:lvl1pPr marL="0" indent="0">
              <a:buNone/>
              <a:defRPr sz="1543">
                <a:solidFill>
                  <a:srgbClr val="3399FF"/>
                </a:solidFill>
              </a:defRPr>
            </a:lvl1pPr>
            <a:lvl2pPr marL="503972" indent="0">
              <a:buNone/>
              <a:defRPr sz="1323"/>
            </a:lvl2pPr>
            <a:lvl3pPr marL="1007943" indent="0">
              <a:buNone/>
              <a:defRPr sz="1102"/>
            </a:lvl3pPr>
            <a:lvl4pPr marL="1511915" indent="0">
              <a:buNone/>
              <a:defRPr sz="992"/>
            </a:lvl4pPr>
            <a:lvl5pPr marL="2015886" indent="0">
              <a:buNone/>
              <a:defRPr sz="992"/>
            </a:lvl5pPr>
            <a:lvl6pPr marL="2519858" indent="0">
              <a:buNone/>
              <a:defRPr sz="992"/>
            </a:lvl6pPr>
            <a:lvl7pPr marL="3023829" indent="0">
              <a:buNone/>
              <a:defRPr sz="992"/>
            </a:lvl7pPr>
            <a:lvl8pPr marL="3527801" indent="0">
              <a:buNone/>
              <a:defRPr sz="992"/>
            </a:lvl8pPr>
            <a:lvl9pPr marL="4031772" indent="0">
              <a:buNone/>
              <a:defRPr sz="99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3399FF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25.05.2022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3399FF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3399FF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6718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5873" y="5291772"/>
            <a:ext cx="6048375" cy="624724"/>
          </a:xfrm>
        </p:spPr>
        <p:txBody>
          <a:bodyPr anchor="b"/>
          <a:lstStyle>
            <a:lvl1pPr algn="l">
              <a:defRPr sz="2205" b="1">
                <a:solidFill>
                  <a:srgbClr val="3399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75873" y="675471"/>
            <a:ext cx="6048375" cy="4535805"/>
          </a:xfrm>
        </p:spPr>
        <p:txBody>
          <a:bodyPr/>
          <a:lstStyle>
            <a:lvl1pPr marL="0" indent="0">
              <a:buNone/>
              <a:defRPr sz="3527">
                <a:solidFill>
                  <a:srgbClr val="3399FF"/>
                </a:solidFill>
              </a:defRPr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75873" y="5916496"/>
            <a:ext cx="6048375" cy="887211"/>
          </a:xfrm>
        </p:spPr>
        <p:txBody>
          <a:bodyPr/>
          <a:lstStyle>
            <a:lvl1pPr marL="0" indent="0">
              <a:buNone/>
              <a:defRPr sz="1543">
                <a:solidFill>
                  <a:srgbClr val="3399FF"/>
                </a:solidFill>
              </a:defRPr>
            </a:lvl1pPr>
            <a:lvl2pPr marL="503972" indent="0">
              <a:buNone/>
              <a:defRPr sz="1323"/>
            </a:lvl2pPr>
            <a:lvl3pPr marL="1007943" indent="0">
              <a:buNone/>
              <a:defRPr sz="1102"/>
            </a:lvl3pPr>
            <a:lvl4pPr marL="1511915" indent="0">
              <a:buNone/>
              <a:defRPr sz="992"/>
            </a:lvl4pPr>
            <a:lvl5pPr marL="2015886" indent="0">
              <a:buNone/>
              <a:defRPr sz="992"/>
            </a:lvl5pPr>
            <a:lvl6pPr marL="2519858" indent="0">
              <a:buNone/>
              <a:defRPr sz="992"/>
            </a:lvl6pPr>
            <a:lvl7pPr marL="3023829" indent="0">
              <a:buNone/>
              <a:defRPr sz="992"/>
            </a:lvl7pPr>
            <a:lvl8pPr marL="3527801" indent="0">
              <a:buNone/>
              <a:defRPr sz="992"/>
            </a:lvl8pPr>
            <a:lvl9pPr marL="4031772" indent="0">
              <a:buNone/>
              <a:defRPr sz="99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3399FF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25.05.2022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3399FF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3399FF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7903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s://presentation-creation.ru/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55034"/>
            <a:ext cx="9882725" cy="13064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8516" y="1874826"/>
            <a:ext cx="9764210" cy="51594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04031" y="7006699"/>
            <a:ext cx="2352146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rgbClr val="3399FF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444214" y="7006699"/>
            <a:ext cx="319219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rgbClr val="3399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224448" y="7006699"/>
            <a:ext cx="2352146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rgbClr val="3399FF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5"/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86696" y="50547"/>
            <a:ext cx="835380" cy="835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325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3" r:id="rId1"/>
    <p:sldLayoutId id="2147484004" r:id="rId2"/>
    <p:sldLayoutId id="2147484005" r:id="rId3"/>
    <p:sldLayoutId id="2147484006" r:id="rId4"/>
    <p:sldLayoutId id="2147484007" r:id="rId5"/>
    <p:sldLayoutId id="2147484008" r:id="rId6"/>
    <p:sldLayoutId id="2147484009" r:id="rId7"/>
    <p:sldLayoutId id="2147484010" r:id="rId8"/>
    <p:sldLayoutId id="2147484011" r:id="rId9"/>
    <p:sldLayoutId id="2147484012" r:id="rId10"/>
    <p:sldLayoutId id="2147484013" r:id="rId11"/>
    <p:sldLayoutId id="2147484014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1007943" rtl="0" eaLnBrk="1" latinLnBrk="0" hangingPunct="1">
        <a:spcBef>
          <a:spcPct val="0"/>
        </a:spcBef>
        <a:buNone/>
        <a:defRPr sz="4850" kern="1200">
          <a:solidFill>
            <a:schemeClr val="bg2">
              <a:lumMod val="25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77979" indent="-377979" algn="l" defTabSz="1007943" rtl="0" eaLnBrk="1" latinLnBrk="0" hangingPunct="1">
        <a:spcBef>
          <a:spcPct val="20000"/>
        </a:spcBef>
        <a:buFont typeface="Arial" panose="020B0604020202020204" pitchFamily="34" charset="0"/>
        <a:buChar char="•"/>
        <a:defRPr sz="3527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1pPr>
      <a:lvl2pPr marL="818954" indent="-314982" algn="l" defTabSz="1007943" rtl="0" eaLnBrk="1" latinLnBrk="0" hangingPunct="1">
        <a:spcBef>
          <a:spcPct val="20000"/>
        </a:spcBef>
        <a:buFont typeface="Arial" panose="020B0604020202020204" pitchFamily="34" charset="0"/>
        <a:buChar char="–"/>
        <a:defRPr sz="3086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spcBef>
          <a:spcPct val="20000"/>
        </a:spcBef>
        <a:buFont typeface="Arial" panose="020B0604020202020204" pitchFamily="34" charset="0"/>
        <a:buChar char="•"/>
        <a:defRPr sz="2646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spcBef>
          <a:spcPct val="20000"/>
        </a:spcBef>
        <a:buFont typeface="Arial" panose="020B0604020202020204" pitchFamily="34" charset="0"/>
        <a:buChar char="–"/>
        <a:defRPr sz="2205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spcBef>
          <a:spcPct val="20000"/>
        </a:spcBef>
        <a:buFont typeface="Arial" panose="020B0604020202020204" pitchFamily="34" charset="0"/>
        <a:buChar char="»"/>
        <a:defRPr sz="2205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xn--80a2agee.xn--p1ai/news/2013-10-04/pokazateli-kachestva-vody?ysclid=l1di8u7oj8" TargetMode="External"/><Relationship Id="rId3" Type="http://schemas.openxmlformats.org/officeDocument/2006/relationships/hyperlink" Target="https://royal-forest.ru/blog/kak_pravilno_vybrat_vodu/" TargetMode="External"/><Relationship Id="rId7" Type="http://schemas.openxmlformats.org/officeDocument/2006/relationships/hyperlink" Target="https://ru.wikipedia.org/wiki/&#1054;&#1073;&#1097;&#1072;&#1103;_&#1084;&#1080;&#1085;&#1077;&#1088;&#1072;&#1083;&#1080;&#1079;&#1072;&#1094;&#1080;&#1103;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u.wikipedia.org/wiki/&#1069;&#1083;&#1077;&#1082;&#1090;&#1088;&#1086;&#1087;&#1088;&#1086;&#1074;&#1086;&#1076;&#1085;&#1086;&#1089;&#1090;&#1100;:~:text=&#1069;&#1083;&#1077;&#1082;&#1090;&#1088;&#1086;&#1087;&#1088;&#1086;&#1074;&#1086;&#769;&#1076;&#1085;&#1086;&#1089;&#1090;&#1100;%20(&#1101;&#1083;&#1077;&#1082;&#1090;&#1088;&#1080;&#769;&#1095;&#1077;&#1089;&#1082;&#1072;&#1103;%20&#1087;&#1088;&#1086;&#1074;&#1086;&#1076;&#1080;&#769;&#1084;&#1086;&#1089;&#1090;&#1100;,%20&#1087;&#1088;&#1086;&#1074;&#1086;&#1076;&#1080;&#1084;&#1086;&#1089;&#1090;&#1100;)%20&#8212;,&#1089;&#1087;&#1086;&#1089;&#1086;&#1073;&#1085;&#1086;&#1089;&#1090;&#1100;%20&#1080;%20&#1086;&#1073;&#1088;&#1072;&#1090;&#1085;&#1072;&#1103;%20&#1101;&#1083;&#1077;&#1082;&#1090;&#1088;&#1080;&#1095;&#1077;&#1089;&#1082;&#1086;&#1084;&#1091;%20&#1089;&#1086;&#1087;&#1088;&#1086;&#1090;&#1080;&#1074;&#1083;&#1077;&#1085;&#1080;&#1102;" TargetMode="External"/><Relationship Id="rId5" Type="http://schemas.openxmlformats.org/officeDocument/2006/relationships/hyperlink" Target="https://ru.wikipedia.org/wiki/&#1069;&#1083;&#1077;&#1082;&#1090;&#1088;&#1086;&#1087;&#1088;&#1086;&#1074;&#1086;&#1076;&#1085;&#1086;&#1089;&#1090;&#1100;#:~:text=&#1069;&#1083;&#1077;&#1082;&#1090;&#1088;&#1086;&#1087;&#1088;&#1086;&#1074;&#1086;&#769;&#1076;&#1085;&#1086;&#1089;&#1090;&#1100;%20(&#1101;&#1083;&#1077;&#1082;&#1090;&#1088;&#1080;&#769;&#1095;&#1077;&#1089;&#1082;&#1072;&#1103;%20&#1087;&#1088;&#1086;&#1074;&#1086;&#1076;&#1080;&#769;&#1084;&#1086;&#1089;&#1090;&#1100;%2C%20&#1087;&#1088;&#1086;&#1074;&#1086;&#1076;&#1080;&#1084;&#1086;&#1089;&#1090;&#1100;)%20&#8212;,&#1089;&#1087;&#1086;&#1089;&#1086;&#1073;&#1085;&#1086;&#1089;&#1090;&#1100;%20&#1080;%20&#1086;&#1073;&#1088;&#1072;&#1090;&#1085;&#1072;&#1103;%20&#1101;&#1083;&#1077;&#1082;&#1090;&#1088;&#1080;&#1095;&#1077;&#1089;&#1082;&#1086;&#1084;&#1091;%20&#1089;&#1086;&#1087;&#1088;&#1086;&#1090;&#1080;&#1074;&#1083;&#1077;&#1085;&#1080;&#1102;" TargetMode="External"/><Relationship Id="rId4" Type="http://schemas.openxmlformats.org/officeDocument/2006/relationships/hyperlink" Target="https://www.vodamoidom.ru/o-nas/poleznaya-informaciya/265-svojstva-i-polza-butilirovannoj-mineralnoj-i-omagnichennoj-vody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35A2E8B2-F3C8-4EE7-5DA7-E3784F7307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04" t="9126" r="23322" b="33426"/>
          <a:stretch/>
        </p:blipFill>
        <p:spPr bwMode="auto">
          <a:xfrm>
            <a:off x="696912" y="1874837"/>
            <a:ext cx="2863516" cy="3886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F734D94-CD60-7413-A316-F74871672C40}"/>
              </a:ext>
            </a:extLst>
          </p:cNvPr>
          <p:cNvSpPr txBox="1"/>
          <p:nvPr/>
        </p:nvSpPr>
        <p:spPr>
          <a:xfrm>
            <a:off x="-217488" y="808037"/>
            <a:ext cx="8790511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40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]"/>
                <a:ea typeface="Microsoft YaHei"/>
                <a:cs typeface="Arial"/>
              </a:rPr>
              <a:t>Исследование минерализации воды</a:t>
            </a:r>
            <a:endParaRPr lang="ru-RU" sz="4000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]"/>
              <a:cs typeface="Arial"/>
            </a:endParaRPr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316090F5-F6CE-4256-9687-7239D08D4C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7712" y="4922837"/>
            <a:ext cx="5984874" cy="1628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084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r"/>
            <a:r>
              <a:rPr lang="ru-RU" altLang="pt-PT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Сергиево-Посадский г.о</a:t>
            </a:r>
          </a:p>
          <a:p>
            <a:pPr algn="r"/>
            <a:r>
              <a:rPr lang="ru-RU" altLang="pt-PT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МБОУ СОШ №28</a:t>
            </a:r>
          </a:p>
          <a:p>
            <a:pPr algn="r"/>
            <a:r>
              <a:rPr lang="ru-RU" altLang="pt-PT" dirty="0" err="1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Чукалин</a:t>
            </a:r>
            <a:r>
              <a:rPr lang="ru-RU" altLang="pt-PT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Александр</a:t>
            </a:r>
          </a:p>
          <a:p>
            <a:pPr algn="r">
              <a:buClrTx/>
              <a:buFontTx/>
              <a:buNone/>
            </a:pPr>
            <a:r>
              <a:rPr lang="ru-RU" altLang="pt-PT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 «А» класс</a:t>
            </a:r>
          </a:p>
          <a:p>
            <a:pPr algn="r">
              <a:buClrTx/>
              <a:buFontTx/>
              <a:buNone/>
            </a:pPr>
            <a:r>
              <a:rPr lang="ru-RU" altLang="pt-PT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ФИО руководителя: Манаенкова Галина Ивановна, учитель химии и биологии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ext Box 1">
            <a:extLst>
              <a:ext uri="{FF2B5EF4-FFF2-40B4-BE49-F238E27FC236}">
                <a16:creationId xmlns:a16="http://schemas.microsoft.com/office/drawing/2014/main" id="{36BE61EE-1FE7-133E-0368-6EFB8519F8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463" y="215900"/>
            <a:ext cx="9864725" cy="415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 anchor="t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r>
              <a:rPr lang="ru-RU" altLang="pt-PT" sz="28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YaHei"/>
                <a:cs typeface="Arial"/>
              </a:rPr>
              <a:t>Список литературы:</a:t>
            </a:r>
          </a:p>
          <a:p>
            <a:pPr marL="342900" indent="-342900" algn="just">
              <a:buClrTx/>
              <a:buFont typeface="+mj-lt"/>
              <a:buAutoNum type="arabicPeriod"/>
            </a:pPr>
            <a:r>
              <a:rPr lang="ru-RU" altLang="pt-PT" sz="14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YaHei"/>
                <a:cs typeface="Arial"/>
              </a:rPr>
              <a:t>Как правильно выбрать воду 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YaHei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https://royal-forest.ru/blog/kak_pravilno_vybrat_vodu/</a:t>
            </a:r>
            <a:endParaRPr lang="ru-RU" sz="1400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ClrTx/>
              <a:buFont typeface="+mj-lt"/>
              <a:buAutoNum type="arabicPeriod"/>
            </a:pPr>
            <a:r>
              <a:rPr lang="ru-RU" altLang="pt-PT" sz="14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YaHei"/>
                <a:cs typeface="Arial"/>
              </a:rPr>
              <a:t>Методы исследования </a:t>
            </a:r>
            <a:r>
              <a:rPr lang="en-US" altLang="pt-PT" sz="14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YaHei"/>
                <a:cs typeface="Arial"/>
              </a:rPr>
              <a:t>https://www.sites.google.com/view/iproekt-10/%D1%81%D0%BE%D0%B4%D0%B5%D1%80%D0%B6%D0%B0%D0%BD%D0%B8%D0%B5-%D0%BA%D1%83%D1%80%D1%81%D0%B0/%D0%BC%D0%B5%D1%82%D0%BE%D0%B4%D1%8B-%D0%B8%D1%81%D1%81%D0%BB%D0%B5%D0%B4%D0%BE%D0%B2%D0%B0%D0%BD%D0%B8%D1%8F</a:t>
            </a:r>
            <a:endParaRPr lang="ru-RU" altLang="pt-PT" sz="1400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Microsoft YaHei"/>
              <a:cs typeface="Arial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sz="1400" cap="all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СВОЙСТВА И ПОЛЬЗА БУТИЛИРОВАННОЙ, МИНЕРАЛЬНОЙ И ОМАГНИЧЕННОЙ ВОДЫ. </a:t>
            </a:r>
            <a:r>
              <a:rPr lang="ru-RU" altLang="pt-PT" sz="14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YaHei"/>
                <a:cs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https://www.vodamoidom.ru/o-nas/poleznaya-informaciya/265-svojstva-i-polza-butilirovannoj-mineralnoj-i-omagnichennoj-vody</a:t>
            </a:r>
          </a:p>
          <a:p>
            <a:pPr marL="342900" indent="-342900" algn="just">
              <a:buClrTx/>
              <a:buFont typeface="+mj-lt"/>
              <a:buAutoNum type="arabicPeriod"/>
            </a:pPr>
            <a:r>
              <a:rPr lang="ru-RU" altLang="pt-PT" sz="14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YaHei"/>
                <a:cs typeface="Arial"/>
              </a:rPr>
              <a:t>Электропроводность </a:t>
            </a:r>
            <a:r>
              <a:rPr lang="ru-RU" altLang="pt-PT" sz="14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YaHei"/>
                <a:cs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ru.wikipedia.org/wiki/%D0%AD%D0%BB%D0%B5%D0%BA%D1%82%D1%80%D0%BE%D0%BF%D1%80%D0%BE%D0%B2%D0%BE%D0%B4%D0%BD%D0%BE%D1%81%D1%82%D1%8C#:~:text=%D0%AD%D0%BB%D0%B5%D0%BA%D1%82%D1%80%D0%BE%D0%BF%D1%80%D0%BE%D0%B2%D0%BE%CC%81%D0%B4%D0%BD%D0%BE%D1%81%D1%82%D1%8C%20(%D1%8D%D0%BB%D0%B5%D0%BA%D1%82%D1%80%D0%B8%CC%81%D1%87%D0%B5%D1%81%D0%BA%D0%B0%D1%8F%20%D0%BF%D1%80%D0%BE%D0%B2%D0%BE%D0%B4%D0%B8%CC%81%D0%BC%D0%BE%D1%81%D1%82%D1%8C%2C%20%D0%BF%D1%80%D0%BE%D0%B2%D0%BE%D0%B4%D0%B8%D0%BC%D0%BE%D1%81%D1%82%D1%8C)%20%E2%80%94,%D1%81%D0%BF%D0%BE%D1%81%D0%BE%D0%B1%D0%BD%D0%BE%D1%81%D1%82%D1%8C%20%D0%B8%20%D0%BE%D0%B1%D1%80%D0%B0%D1%82%D0%BD%D0%B0%D1%8F%20%D1%8D%D0%BB%D0%B5%D0%BA%D1%82%D1%80%D0%B8%D1%87%D0%B5%D1%81%D0%BA%D0%BE%D0%BC%D1%83%20%D1%81%D0%BE%D0%BF%D1%80%D0%BE%D1%82%D0%B8%D0%B2%D0%BB%D0%B5%D0%BD%D0%B8%D1%8E</a:t>
            </a:r>
            <a:endParaRPr lang="ru-RU" altLang="pt-PT" sz="1400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Microsoft YaHei"/>
              <a:cs typeface="Arial"/>
              <a:hlinkClick r:id="rId6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indent="-342900">
              <a:buClrTx/>
              <a:buFont typeface="+mj-lt"/>
              <a:buAutoNum type="arabicPeriod"/>
            </a:pPr>
            <a:r>
              <a:rPr lang="ru-RU" altLang="pt-PT" sz="14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YaHei"/>
                <a:cs typeface="Arial"/>
              </a:rPr>
              <a:t>Общая минерализация </a:t>
            </a:r>
            <a:r>
              <a:rPr lang="ru-RU" altLang="pt-PT" sz="14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YaHei"/>
                <a:cs typeface="Arial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https://ru.wikipedia.org/wiki/%D0%9E%D0%B1%D1%89%D0%B0%D1%8F_%D0%BC%D0%B8%D0%BD%D0%B5%D1%80%D0%B0%D0%BB%D0%B8%D0%B7%D0%B0%D1%86%D0%B8%D1%8F</a:t>
            </a:r>
          </a:p>
          <a:p>
            <a:pPr marL="342900" indent="-342900">
              <a:buClrTx/>
              <a:buFont typeface="+mj-lt"/>
              <a:buAutoNum type="arabicPeriod"/>
            </a:pPr>
            <a:r>
              <a:rPr lang="ru-RU" altLang="pt-PT" sz="14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YaHei"/>
                <a:cs typeface="Arial"/>
              </a:rPr>
              <a:t>Показатели качества воды </a:t>
            </a:r>
            <a:r>
              <a:rPr lang="ru-RU" altLang="pt-PT" sz="14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YaHei"/>
                <a:cs typeface="Arial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http://xn--80a2agee.xn--p1ai/news/2013-10-04/pokazateli-kachestva-vody?ysclid=l1di8u7oj8</a:t>
            </a:r>
          </a:p>
          <a:p>
            <a:pPr>
              <a:buClrTx/>
              <a:buFontTx/>
              <a:buNone/>
            </a:pPr>
            <a:endParaRPr lang="ru-RU" altLang="pt-PT" sz="1400" dirty="0"/>
          </a:p>
          <a:p>
            <a:pPr>
              <a:buClrTx/>
              <a:buFontTx/>
              <a:buNone/>
            </a:pPr>
            <a:endParaRPr lang="ru-RU" altLang="pt-PT" sz="1400" dirty="0"/>
          </a:p>
          <a:p>
            <a:pPr>
              <a:buClrTx/>
              <a:buFontTx/>
              <a:buNone/>
            </a:pPr>
            <a:endParaRPr lang="ru-RU" altLang="pt-PT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 Box 1">
            <a:extLst>
              <a:ext uri="{FF2B5EF4-FFF2-40B4-BE49-F238E27FC236}">
                <a16:creationId xmlns:a16="http://schemas.microsoft.com/office/drawing/2014/main" id="{455BD99E-E165-897B-B2C0-611A52F982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112" y="2865437"/>
            <a:ext cx="9220200" cy="2386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9252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>
              <a:buClrTx/>
              <a:buFontTx/>
              <a:buNone/>
            </a:pPr>
            <a:r>
              <a:rPr lang="ru-RU" altLang="pt-PT" sz="66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ext Box 1">
            <a:extLst>
              <a:ext uri="{FF2B5EF4-FFF2-40B4-BE49-F238E27FC236}">
                <a16:creationId xmlns:a16="http://schemas.microsoft.com/office/drawing/2014/main" id="{9F3CEF1D-4247-37BE-9C52-93BC3FDC27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38" y="258763"/>
            <a:ext cx="8397874" cy="1027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624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r>
              <a:rPr lang="ru-RU" altLang="pt-PT" sz="24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Основная цель проекта: </a:t>
            </a:r>
          </a:p>
          <a:p>
            <a:pPr>
              <a:buClrTx/>
              <a:buFontTx/>
              <a:buNone/>
            </a:pPr>
            <a:r>
              <a:rPr lang="ru-RU" altLang="pt-PT" sz="24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исследование минерализации воды из разных источников и её зависимости от электропроводности.</a:t>
            </a:r>
          </a:p>
          <a:p>
            <a:pPr>
              <a:buClrTx/>
              <a:buFontTx/>
              <a:buNone/>
            </a:pPr>
            <a:endParaRPr lang="ru-RU" altLang="pt-PT" sz="2400" dirty="0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96B3FE13-B475-2321-9E3C-6AC7D4A4E5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67" t="9391" r="11437" b="4695"/>
          <a:stretch/>
        </p:blipFill>
        <p:spPr bwMode="auto">
          <a:xfrm>
            <a:off x="1295399" y="2043112"/>
            <a:ext cx="6553201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ext Box 1">
            <a:extLst>
              <a:ext uri="{FF2B5EF4-FFF2-40B4-BE49-F238E27FC236}">
                <a16:creationId xmlns:a16="http://schemas.microsoft.com/office/drawing/2014/main" id="{FBB7F24A-CE9B-2401-E039-10CFC97618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355" y="1728945"/>
            <a:ext cx="9484511" cy="2141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0840" rIns="90000" bIns="45000" anchor="t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indent="363538" algn="just">
              <a:buClrTx/>
            </a:pPr>
            <a:r>
              <a:rPr lang="ru-RU" altLang="pt-PT" sz="20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YaHei"/>
                <a:cs typeface="Arial"/>
              </a:rPr>
              <a:t>Собрав информацию о явлении диссоциации солей  в воде, мы узнаем, что из неё образуются положительный ион металла и отрицательный кислотный остаток в растворе. Электрический ток — это упорядоченное движение электронов. Для возникновения электрического тока требуется разность потенциалов. Иначе говоря, для него требуется разделение зарядов. Исходя из этого, можно сделать вывод, что в водных растворах солей электрический ток  протекать может. </a:t>
            </a:r>
            <a:endParaRPr lang="ru-RU" altLang="pt-PT" sz="2000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/>
            </a:endParaRP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0A91D83D-A967-8DE2-3730-82F38C1C36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6090" y="4007305"/>
            <a:ext cx="4930777" cy="32778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97213E0-D615-414B-9920-C4DC399B8B3C}"/>
              </a:ext>
            </a:extLst>
          </p:cNvPr>
          <p:cNvSpPr txBox="1"/>
          <p:nvPr/>
        </p:nvSpPr>
        <p:spPr>
          <a:xfrm>
            <a:off x="773112" y="884237"/>
            <a:ext cx="7543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Содержание: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ext Box 1">
            <a:extLst>
              <a:ext uri="{FF2B5EF4-FFF2-40B4-BE49-F238E27FC236}">
                <a16:creationId xmlns:a16="http://schemas.microsoft.com/office/drawing/2014/main" id="{77665F59-A5DD-1D3E-281B-BCF4242970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49" y="5075237"/>
            <a:ext cx="9864725" cy="1628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084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indent="363538" algn="just">
              <a:buClrTx/>
              <a:buFontTx/>
              <a:buNone/>
            </a:pPr>
            <a:r>
              <a:rPr lang="ru-RU" altLang="pt-PT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Зная, что ток не протекает в дистиллированной воде, можно предположить:  процесс протекания электрического тока как-то связан с солями, растворёнными в нём. Так как минерализация — характеристика содержания солей в растворе, а электропроводность — способность среды проводить электрический ток, то между ними должна наблюдаться какая-то связь.  Исследуя научные статьи в интернете, я  выяснил, что электропроводность относится к минерализации как ~ 2 </a:t>
            </a:r>
            <a:r>
              <a:rPr lang="ru-RU" altLang="pt-PT" dirty="0" err="1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мкСм</a:t>
            </a:r>
            <a:r>
              <a:rPr lang="ru-RU" altLang="pt-PT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/ 1 мг/л.</a:t>
            </a: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69188478-69E5-8466-D9CA-7C11CCE8DE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12" y="0"/>
            <a:ext cx="8386558" cy="4395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>
            <a:extLst>
              <a:ext uri="{FF2B5EF4-FFF2-40B4-BE49-F238E27FC236}">
                <a16:creationId xmlns:a16="http://schemas.microsoft.com/office/drawing/2014/main" id="{FCF9D700-47A2-DEC8-116B-63D33EF6AA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9" t="12734" b="7063"/>
          <a:stretch/>
        </p:blipFill>
        <p:spPr bwMode="auto">
          <a:xfrm>
            <a:off x="5164233" y="1650496"/>
            <a:ext cx="2590800" cy="239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4" name="Picture 2">
            <a:extLst>
              <a:ext uri="{FF2B5EF4-FFF2-40B4-BE49-F238E27FC236}">
                <a16:creationId xmlns:a16="http://schemas.microsoft.com/office/drawing/2014/main" id="{AB272AD7-7836-81FC-BEBF-3606BD4910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94" b="21789"/>
          <a:stretch/>
        </p:blipFill>
        <p:spPr bwMode="auto">
          <a:xfrm>
            <a:off x="5192712" y="4439003"/>
            <a:ext cx="2563019" cy="239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5" name="Picture 3">
            <a:extLst>
              <a:ext uri="{FF2B5EF4-FFF2-40B4-BE49-F238E27FC236}">
                <a16:creationId xmlns:a16="http://schemas.microsoft.com/office/drawing/2014/main" id="{162A07F8-800F-E206-E358-3FB2ABCCC0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47" r="16157" b="16703"/>
          <a:stretch/>
        </p:blipFill>
        <p:spPr bwMode="auto">
          <a:xfrm>
            <a:off x="1582834" y="1650496"/>
            <a:ext cx="2781300" cy="239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6" name="Text Box 4">
            <a:extLst>
              <a:ext uri="{FF2B5EF4-FFF2-40B4-BE49-F238E27FC236}">
                <a16:creationId xmlns:a16="http://schemas.microsoft.com/office/drawing/2014/main" id="{35309CB4-0167-82C0-AB53-879089A8AF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2" y="503237"/>
            <a:ext cx="5832475" cy="60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r>
              <a:rPr lang="ru-RU" altLang="pt-PT" sz="36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Ход работы:</a:t>
            </a:r>
          </a:p>
        </p:txBody>
      </p:sp>
      <p:pic>
        <p:nvPicPr>
          <p:cNvPr id="8197" name="Picture 5">
            <a:extLst>
              <a:ext uri="{FF2B5EF4-FFF2-40B4-BE49-F238E27FC236}">
                <a16:creationId xmlns:a16="http://schemas.microsoft.com/office/drawing/2014/main" id="{787C864E-8D75-1D89-84F2-52083A814D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59" t="4760" r="-3967" b="-4760"/>
          <a:stretch/>
        </p:blipFill>
        <p:spPr bwMode="auto">
          <a:xfrm>
            <a:off x="1585915" y="4439003"/>
            <a:ext cx="2986086" cy="2569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F6BDD04-AEBE-B15F-EEE7-57D9E843705F}"/>
              </a:ext>
            </a:extLst>
          </p:cNvPr>
          <p:cNvSpPr txBox="1"/>
          <p:nvPr/>
        </p:nvSpPr>
        <p:spPr>
          <a:xfrm>
            <a:off x="0" y="1822459"/>
            <a:ext cx="1554000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Calibri"/>
              </a:rPr>
              <a:t>Поиск информации в интернете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263C2A8-B5E5-E28F-FAF6-5B6CAA1058FE}"/>
              </a:ext>
            </a:extLst>
          </p:cNvPr>
          <p:cNvSpPr txBox="1"/>
          <p:nvPr/>
        </p:nvSpPr>
        <p:spPr>
          <a:xfrm>
            <a:off x="0" y="4577502"/>
            <a:ext cx="15540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Calibri"/>
              </a:rPr>
              <a:t>Фильтрация образцов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C44E518-D52A-F61B-68A8-64161E41FE4E}"/>
              </a:ext>
            </a:extLst>
          </p:cNvPr>
          <p:cNvSpPr txBox="1"/>
          <p:nvPr/>
        </p:nvSpPr>
        <p:spPr>
          <a:xfrm>
            <a:off x="7755033" y="1822459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Calibri"/>
              </a:rPr>
              <a:t>Фиксация измерений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3D232F0-97A7-DF6B-73C9-DB9DCDD389AD}"/>
              </a:ext>
            </a:extLst>
          </p:cNvPr>
          <p:cNvSpPr txBox="1"/>
          <p:nvPr/>
        </p:nvSpPr>
        <p:spPr>
          <a:xfrm>
            <a:off x="7755033" y="4577502"/>
            <a:ext cx="2563020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Calibri"/>
              </a:rPr>
              <a:t>Изучение минерализации бутилированной воды </a:t>
            </a:r>
            <a:endParaRPr lang="ru-RU" sz="2400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ext Box 1">
            <a:extLst>
              <a:ext uri="{FF2B5EF4-FFF2-40B4-BE49-F238E27FC236}">
                <a16:creationId xmlns:a16="http://schemas.microsoft.com/office/drawing/2014/main" id="{AAA977A1-C405-C9D1-8FEB-F87D8DE2FB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338" y="144463"/>
            <a:ext cx="9647237" cy="1884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084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indent="363538" algn="just">
              <a:buClrTx/>
              <a:buFontTx/>
              <a:buNone/>
            </a:pPr>
            <a:r>
              <a:rPr lang="ru-RU" altLang="pt-PT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 соотношение даёт начало для постановки серии экспериментов с измерением электропроводности и вычисления значения минерализации.</a:t>
            </a:r>
          </a:p>
          <a:p>
            <a:pPr algn="just">
              <a:buClrTx/>
              <a:buFontTx/>
              <a:buNone/>
            </a:pPr>
            <a:r>
              <a:rPr lang="ru-RU" altLang="pt-PT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первого эксперимента был взят и растоплен снег из разных мест различной степени загрязнения. Были сделаны измерения и вычисления.</a:t>
            </a:r>
          </a:p>
          <a:p>
            <a:pPr indent="363538" algn="just">
              <a:buClrTx/>
              <a:buFontTx/>
              <a:buNone/>
            </a:pPr>
            <a:r>
              <a:rPr lang="ru-RU" altLang="pt-PT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Через некоторое время были проведены повторные измерения, но, так как вода постепенно испарялась, а соли оставались в колбе, минерализация, имеющая приблизительную формулу (масса соли)/(объём раствора), увеличивалась.</a:t>
            </a:r>
          </a:p>
        </p:txBody>
      </p:sp>
      <p:sp>
        <p:nvSpPr>
          <p:cNvPr id="9288" name="Text Box 72">
            <a:extLst>
              <a:ext uri="{FF2B5EF4-FFF2-40B4-BE49-F238E27FC236}">
                <a16:creationId xmlns:a16="http://schemas.microsoft.com/office/drawing/2014/main" id="{5DD6020C-0CF5-5198-7C94-2DF9498674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169" y="5151437"/>
            <a:ext cx="9553573" cy="1116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084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indent="452438" algn="just">
              <a:buClrTx/>
              <a:buFontTx/>
              <a:buNone/>
            </a:pPr>
            <a:r>
              <a:rPr lang="ru-RU" altLang="pt-PT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измерения раствора использовался датчик электропроводности.</a:t>
            </a:r>
          </a:p>
          <a:p>
            <a:pPr indent="452438" algn="just">
              <a:buClrTx/>
              <a:buFontTx/>
              <a:buNone/>
            </a:pPr>
            <a:r>
              <a:rPr lang="ru-RU" altLang="pt-PT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Через 11 дней три образца полностью испарились, так что измерить их проводимость и вычислить минерализацию не удалось.</a:t>
            </a:r>
          </a:p>
        </p:txBody>
      </p:sp>
      <p:sp>
        <p:nvSpPr>
          <p:cNvPr id="9289" name="Text Box 73">
            <a:extLst>
              <a:ext uri="{FF2B5EF4-FFF2-40B4-BE49-F238E27FC236}">
                <a16:creationId xmlns:a16="http://schemas.microsoft.com/office/drawing/2014/main" id="{313801F0-127E-A97A-19A5-E86C85DAE7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394" y="6267449"/>
            <a:ext cx="9553573" cy="85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084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indent="363538" algn="just">
              <a:buClrTx/>
              <a:buFontTx/>
              <a:buNone/>
            </a:pPr>
            <a:r>
              <a:rPr lang="ru-RU" altLang="pt-PT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Испарение воды увеличивает минерализацию в том случае, если в неё не добавляется новая жидкость. Так как при испарении уменьшается объём жидкости, то зависимость минерализации от объёма жидкости действительна.</a:t>
            </a: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60A112FD-70BC-4717-9505-37A367664D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1929372"/>
              </p:ext>
            </p:extLst>
          </p:nvPr>
        </p:nvGraphicFramePr>
        <p:xfrm>
          <a:off x="392112" y="2641346"/>
          <a:ext cx="9448796" cy="239826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76400">
                  <a:extLst>
                    <a:ext uri="{9D8B030D-6E8A-4147-A177-3AD203B41FA5}">
                      <a16:colId xmlns:a16="http://schemas.microsoft.com/office/drawing/2014/main" val="3643723687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340428539"/>
                    </a:ext>
                  </a:extLst>
                </a:gridCol>
                <a:gridCol w="2011678">
                  <a:extLst>
                    <a:ext uri="{9D8B030D-6E8A-4147-A177-3AD203B41FA5}">
                      <a16:colId xmlns:a16="http://schemas.microsoft.com/office/drawing/2014/main" val="3792288615"/>
                    </a:ext>
                  </a:extLst>
                </a:gridCol>
                <a:gridCol w="1889759">
                  <a:extLst>
                    <a:ext uri="{9D8B030D-6E8A-4147-A177-3AD203B41FA5}">
                      <a16:colId xmlns:a16="http://schemas.microsoft.com/office/drawing/2014/main" val="3156896954"/>
                    </a:ext>
                  </a:extLst>
                </a:gridCol>
                <a:gridCol w="1889759">
                  <a:extLst>
                    <a:ext uri="{9D8B030D-6E8A-4147-A177-3AD203B41FA5}">
                      <a16:colId xmlns:a16="http://schemas.microsoft.com/office/drawing/2014/main" val="42165909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Дата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Образец 1</a:t>
                      </a:r>
                    </a:p>
                    <a:p>
                      <a:pPr algn="ctr"/>
                      <a:r>
                        <a:rPr lang="ru-RU" sz="1800" dirty="0"/>
                        <a:t>Минерализация, мг/л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Образец 1</a:t>
                      </a:r>
                    </a:p>
                    <a:p>
                      <a:pPr algn="ctr"/>
                      <a:r>
                        <a:rPr lang="ru-RU" sz="1800" dirty="0"/>
                        <a:t>Минерализация, мг/л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Образец 1</a:t>
                      </a:r>
                    </a:p>
                    <a:p>
                      <a:pPr algn="ctr"/>
                      <a:r>
                        <a:rPr lang="ru-RU" sz="1800" dirty="0"/>
                        <a:t>Минерализация, мг/л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Образец 1</a:t>
                      </a:r>
                    </a:p>
                    <a:p>
                      <a:pPr algn="ctr"/>
                      <a:r>
                        <a:rPr lang="ru-RU" sz="1800" dirty="0"/>
                        <a:t>Минерализация, мг/л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5354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15.03.2022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112,5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52129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18.03.2022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68,5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60,5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80682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29.03.2022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349848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1" name="Group 1">
            <a:extLst>
              <a:ext uri="{FF2B5EF4-FFF2-40B4-BE49-F238E27FC236}">
                <a16:creationId xmlns:a16="http://schemas.microsoft.com/office/drawing/2014/main" id="{FCD34B1C-E1E5-D799-9090-B79CF7D02F48}"/>
              </a:ext>
            </a:extLst>
          </p:cNvPr>
          <p:cNvGrpSpPr>
            <a:grpSpLocks/>
          </p:cNvGrpSpPr>
          <p:nvPr/>
        </p:nvGrpSpPr>
        <p:grpSpPr bwMode="auto">
          <a:xfrm>
            <a:off x="311445" y="274637"/>
            <a:ext cx="9280525" cy="4221163"/>
            <a:chOff x="265" y="1978"/>
            <a:chExt cx="5846" cy="2659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10242" name="Rectangle 2">
              <a:extLst>
                <a:ext uri="{FF2B5EF4-FFF2-40B4-BE49-F238E27FC236}">
                  <a16:creationId xmlns:a16="http://schemas.microsoft.com/office/drawing/2014/main" id="{A2021ACD-2547-FB49-5544-9D31E95EC3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" y="1978"/>
              <a:ext cx="3021" cy="639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8320" rIns="90000" bIns="468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5pPr>
              <a:lvl6pPr marL="25146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6pPr>
              <a:lvl7pPr marL="29718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7pPr>
              <a:lvl8pPr marL="34290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8pPr>
              <a:lvl9pPr marL="38862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9pPr>
            </a:lstStyle>
            <a:p>
              <a:pPr>
                <a:lnSpc>
                  <a:spcPct val="95000"/>
                </a:lnSpc>
                <a:buClrTx/>
                <a:buFontTx/>
                <a:buNone/>
              </a:pPr>
              <a:r>
                <a:rPr lang="ru-RU" altLang="pt-PT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Наименование</a:t>
              </a:r>
            </a:p>
          </p:txBody>
        </p:sp>
        <p:sp>
          <p:nvSpPr>
            <p:cNvPr id="10243" name="Rectangle 3">
              <a:extLst>
                <a:ext uri="{FF2B5EF4-FFF2-40B4-BE49-F238E27FC236}">
                  <a16:creationId xmlns:a16="http://schemas.microsoft.com/office/drawing/2014/main" id="{E4E10094-D843-ED30-1103-6E3F9FB6B1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91" y="1978"/>
              <a:ext cx="1326" cy="639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8320" rIns="90000" bIns="468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5pPr>
              <a:lvl6pPr marL="25146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6pPr>
              <a:lvl7pPr marL="29718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7pPr>
              <a:lvl8pPr marL="34290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8pPr>
              <a:lvl9pPr marL="38862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9pPr>
            </a:lstStyle>
            <a:p>
              <a:pPr>
                <a:lnSpc>
                  <a:spcPct val="95000"/>
                </a:lnSpc>
                <a:buClrTx/>
                <a:buFontTx/>
                <a:buNone/>
              </a:pPr>
              <a:r>
                <a:rPr lang="ru-RU" altLang="pt-PT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Минерализация заявленная, мг/л</a:t>
              </a:r>
            </a:p>
          </p:txBody>
        </p:sp>
        <p:sp>
          <p:nvSpPr>
            <p:cNvPr id="10244" name="Rectangle 4">
              <a:extLst>
                <a:ext uri="{FF2B5EF4-FFF2-40B4-BE49-F238E27FC236}">
                  <a16:creationId xmlns:a16="http://schemas.microsoft.com/office/drawing/2014/main" id="{DFBE3C8A-F323-773D-4933-949B70040F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3" y="1978"/>
              <a:ext cx="1481" cy="639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8320" rIns="90000" bIns="468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5pPr>
              <a:lvl6pPr marL="25146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6pPr>
              <a:lvl7pPr marL="29718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7pPr>
              <a:lvl8pPr marL="34290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8pPr>
              <a:lvl9pPr marL="38862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9pPr>
            </a:lstStyle>
            <a:p>
              <a:pPr>
                <a:lnSpc>
                  <a:spcPct val="95000"/>
                </a:lnSpc>
                <a:buClrTx/>
                <a:buFontTx/>
                <a:buNone/>
              </a:pPr>
              <a:r>
                <a:rPr lang="ru-RU" altLang="pt-PT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Полученная минерализация, мг/л</a:t>
              </a:r>
            </a:p>
          </p:txBody>
        </p:sp>
        <p:sp>
          <p:nvSpPr>
            <p:cNvPr id="10245" name="Rectangle 5">
              <a:extLst>
                <a:ext uri="{FF2B5EF4-FFF2-40B4-BE49-F238E27FC236}">
                  <a16:creationId xmlns:a16="http://schemas.microsoft.com/office/drawing/2014/main" id="{788CA7C5-BBCE-CA4F-67D7-2EFEBAB550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" y="2621"/>
              <a:ext cx="3021" cy="256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8320" rIns="90000" bIns="468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5pPr>
              <a:lvl6pPr marL="25146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6pPr>
              <a:lvl7pPr marL="29718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7pPr>
              <a:lvl8pPr marL="34290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8pPr>
              <a:lvl9pPr marL="38862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9pPr>
            </a:lstStyle>
            <a:p>
              <a:pPr>
                <a:lnSpc>
                  <a:spcPct val="95000"/>
                </a:lnSpc>
                <a:buClrTx/>
                <a:buFontTx/>
                <a:buNone/>
              </a:pPr>
              <a:r>
                <a:rPr lang="ru-RU" altLang="pt-PT" dirty="0" err="1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Nestle</a:t>
              </a:r>
              <a:r>
                <a:rPr lang="ru-RU" altLang="pt-PT" dirty="0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altLang="pt-PT" dirty="0" err="1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pure</a:t>
              </a:r>
              <a:r>
                <a:rPr lang="ru-RU" altLang="pt-PT" dirty="0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altLang="pt-PT" dirty="0" err="1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life</a:t>
              </a:r>
              <a:r>
                <a:rPr lang="ru-RU" altLang="pt-PT" dirty="0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(негазированная)</a:t>
              </a:r>
            </a:p>
          </p:txBody>
        </p:sp>
        <p:sp>
          <p:nvSpPr>
            <p:cNvPr id="10246" name="Rectangle 6">
              <a:extLst>
                <a:ext uri="{FF2B5EF4-FFF2-40B4-BE49-F238E27FC236}">
                  <a16:creationId xmlns:a16="http://schemas.microsoft.com/office/drawing/2014/main" id="{13540F9A-ADD3-080F-B374-670636FDC9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91" y="2621"/>
              <a:ext cx="1326" cy="256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8320" rIns="90000" bIns="468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5pPr>
              <a:lvl6pPr marL="25146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6pPr>
              <a:lvl7pPr marL="29718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7pPr>
              <a:lvl8pPr marL="34290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8pPr>
              <a:lvl9pPr marL="38862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9pPr>
            </a:lstStyle>
            <a:p>
              <a:pPr algn="ctr">
                <a:lnSpc>
                  <a:spcPct val="95000"/>
                </a:lnSpc>
                <a:buClrTx/>
                <a:buFontTx/>
                <a:buNone/>
              </a:pPr>
              <a:r>
                <a:rPr lang="ru-RU" altLang="pt-PT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&lt;220</a:t>
              </a:r>
            </a:p>
          </p:txBody>
        </p:sp>
        <p:sp>
          <p:nvSpPr>
            <p:cNvPr id="10247" name="Rectangle 7">
              <a:extLst>
                <a:ext uri="{FF2B5EF4-FFF2-40B4-BE49-F238E27FC236}">
                  <a16:creationId xmlns:a16="http://schemas.microsoft.com/office/drawing/2014/main" id="{C4D0486B-8482-15E5-0F1B-2AD1D0EABD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3" y="2621"/>
              <a:ext cx="1481" cy="256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8320" rIns="90000" bIns="468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5pPr>
              <a:lvl6pPr marL="25146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6pPr>
              <a:lvl7pPr marL="29718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7pPr>
              <a:lvl8pPr marL="34290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8pPr>
              <a:lvl9pPr marL="38862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9pPr>
            </a:lstStyle>
            <a:p>
              <a:pPr algn="ctr">
                <a:lnSpc>
                  <a:spcPct val="95000"/>
                </a:lnSpc>
                <a:buClrTx/>
                <a:buFontTx/>
                <a:buNone/>
              </a:pPr>
              <a:r>
                <a:rPr lang="ru-RU" altLang="pt-PT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245</a:t>
              </a:r>
            </a:p>
          </p:txBody>
        </p:sp>
        <p:sp>
          <p:nvSpPr>
            <p:cNvPr id="10248" name="Rectangle 8">
              <a:extLst>
                <a:ext uri="{FF2B5EF4-FFF2-40B4-BE49-F238E27FC236}">
                  <a16:creationId xmlns:a16="http://schemas.microsoft.com/office/drawing/2014/main" id="{6C7B26BB-122B-2A19-D3A1-FD1E156082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" y="2882"/>
              <a:ext cx="3021" cy="256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8320" rIns="90000" bIns="468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5pPr>
              <a:lvl6pPr marL="25146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6pPr>
              <a:lvl7pPr marL="29718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7pPr>
              <a:lvl8pPr marL="34290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8pPr>
              <a:lvl9pPr marL="38862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9pPr>
            </a:lstStyle>
            <a:p>
              <a:pPr>
                <a:lnSpc>
                  <a:spcPct val="95000"/>
                </a:lnSpc>
                <a:buClrTx/>
                <a:buFontTx/>
                <a:buNone/>
              </a:pPr>
              <a:r>
                <a:rPr lang="ru-RU" altLang="pt-PT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Эдельвейс (газированная)</a:t>
              </a:r>
            </a:p>
          </p:txBody>
        </p:sp>
        <p:sp>
          <p:nvSpPr>
            <p:cNvPr id="10249" name="Rectangle 9">
              <a:extLst>
                <a:ext uri="{FF2B5EF4-FFF2-40B4-BE49-F238E27FC236}">
                  <a16:creationId xmlns:a16="http://schemas.microsoft.com/office/drawing/2014/main" id="{5E73F74E-0850-0577-6C23-C9C9E9C4E7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91" y="2882"/>
              <a:ext cx="1326" cy="256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8320" rIns="90000" bIns="468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5pPr>
              <a:lvl6pPr marL="25146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6pPr>
              <a:lvl7pPr marL="29718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7pPr>
              <a:lvl8pPr marL="34290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8pPr>
              <a:lvl9pPr marL="38862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9pPr>
            </a:lstStyle>
            <a:p>
              <a:pPr algn="ctr">
                <a:lnSpc>
                  <a:spcPct val="95000"/>
                </a:lnSpc>
                <a:buClrTx/>
                <a:buFontTx/>
                <a:buNone/>
              </a:pPr>
              <a:r>
                <a:rPr lang="ru-RU" altLang="pt-PT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3000-4500</a:t>
              </a:r>
            </a:p>
          </p:txBody>
        </p:sp>
        <p:sp>
          <p:nvSpPr>
            <p:cNvPr id="10250" name="Rectangle 10">
              <a:extLst>
                <a:ext uri="{FF2B5EF4-FFF2-40B4-BE49-F238E27FC236}">
                  <a16:creationId xmlns:a16="http://schemas.microsoft.com/office/drawing/2014/main" id="{35BBF703-25CE-92CC-86BD-8548B221BA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3" y="2882"/>
              <a:ext cx="1481" cy="256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8320" rIns="90000" bIns="468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5pPr>
              <a:lvl6pPr marL="25146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6pPr>
              <a:lvl7pPr marL="29718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7pPr>
              <a:lvl8pPr marL="34290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8pPr>
              <a:lvl9pPr marL="38862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9pPr>
            </a:lstStyle>
            <a:p>
              <a:pPr algn="ctr">
                <a:lnSpc>
                  <a:spcPct val="95000"/>
                </a:lnSpc>
                <a:buClrTx/>
                <a:buFontTx/>
                <a:buNone/>
              </a:pPr>
              <a:r>
                <a:rPr lang="ru-RU" altLang="pt-PT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3250</a:t>
              </a:r>
            </a:p>
          </p:txBody>
        </p:sp>
        <p:sp>
          <p:nvSpPr>
            <p:cNvPr id="10251" name="Rectangle 11">
              <a:extLst>
                <a:ext uri="{FF2B5EF4-FFF2-40B4-BE49-F238E27FC236}">
                  <a16:creationId xmlns:a16="http://schemas.microsoft.com/office/drawing/2014/main" id="{F229F40E-F6F7-94FA-B368-093BD1BCD4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" y="3142"/>
              <a:ext cx="3021" cy="256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8320" rIns="90000" bIns="468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5pPr>
              <a:lvl6pPr marL="25146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6pPr>
              <a:lvl7pPr marL="29718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7pPr>
              <a:lvl8pPr marL="34290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8pPr>
              <a:lvl9pPr marL="38862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9pPr>
            </a:lstStyle>
            <a:p>
              <a:pPr>
                <a:lnSpc>
                  <a:spcPct val="95000"/>
                </a:lnSpc>
                <a:buClrTx/>
                <a:buFontTx/>
                <a:buNone/>
              </a:pPr>
              <a:r>
                <a:rPr lang="ru-RU" altLang="pt-PT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Святой источник (негазированная)</a:t>
              </a:r>
            </a:p>
          </p:txBody>
        </p:sp>
        <p:sp>
          <p:nvSpPr>
            <p:cNvPr id="10252" name="Rectangle 12">
              <a:extLst>
                <a:ext uri="{FF2B5EF4-FFF2-40B4-BE49-F238E27FC236}">
                  <a16:creationId xmlns:a16="http://schemas.microsoft.com/office/drawing/2014/main" id="{F9487532-E276-EDC1-43B9-6F891B1E68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91" y="3142"/>
              <a:ext cx="1326" cy="256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8320" rIns="90000" bIns="468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5pPr>
              <a:lvl6pPr marL="25146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6pPr>
              <a:lvl7pPr marL="29718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7pPr>
              <a:lvl8pPr marL="34290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8pPr>
              <a:lvl9pPr marL="38862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9pPr>
            </a:lstStyle>
            <a:p>
              <a:pPr algn="ctr">
                <a:lnSpc>
                  <a:spcPct val="95000"/>
                </a:lnSpc>
                <a:buClrTx/>
                <a:buFontTx/>
                <a:buNone/>
              </a:pPr>
              <a:r>
                <a:rPr lang="ru-RU" altLang="pt-PT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50-1000</a:t>
              </a:r>
            </a:p>
          </p:txBody>
        </p:sp>
        <p:sp>
          <p:nvSpPr>
            <p:cNvPr id="10253" name="Rectangle 13">
              <a:extLst>
                <a:ext uri="{FF2B5EF4-FFF2-40B4-BE49-F238E27FC236}">
                  <a16:creationId xmlns:a16="http://schemas.microsoft.com/office/drawing/2014/main" id="{55FC50AD-E31B-EB68-6928-F6BFD15683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3" y="3142"/>
              <a:ext cx="1481" cy="256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8320" rIns="90000" bIns="468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5pPr>
              <a:lvl6pPr marL="25146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6pPr>
              <a:lvl7pPr marL="29718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7pPr>
              <a:lvl8pPr marL="34290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8pPr>
              <a:lvl9pPr marL="38862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9pPr>
            </a:lstStyle>
            <a:p>
              <a:pPr algn="ctr">
                <a:lnSpc>
                  <a:spcPct val="95000"/>
                </a:lnSpc>
                <a:buClrTx/>
                <a:buFontTx/>
                <a:buNone/>
              </a:pPr>
              <a:r>
                <a:rPr lang="ru-RU" altLang="pt-PT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160</a:t>
              </a:r>
            </a:p>
          </p:txBody>
        </p:sp>
        <p:sp>
          <p:nvSpPr>
            <p:cNvPr id="10254" name="Rectangle 14">
              <a:extLst>
                <a:ext uri="{FF2B5EF4-FFF2-40B4-BE49-F238E27FC236}">
                  <a16:creationId xmlns:a16="http://schemas.microsoft.com/office/drawing/2014/main" id="{AFDA981E-9A87-E65C-EB22-9DBF002AB6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" y="3401"/>
              <a:ext cx="3021" cy="256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8320" rIns="90000" bIns="468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5pPr>
              <a:lvl6pPr marL="25146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6pPr>
              <a:lvl7pPr marL="29718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7pPr>
              <a:lvl8pPr marL="34290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8pPr>
              <a:lvl9pPr marL="38862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9pPr>
            </a:lstStyle>
            <a:p>
              <a:pPr>
                <a:lnSpc>
                  <a:spcPct val="95000"/>
                </a:lnSpc>
                <a:buClrTx/>
                <a:buFontTx/>
                <a:buNone/>
              </a:pPr>
              <a:r>
                <a:rPr lang="ru-RU" altLang="pt-PT" dirty="0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Святой источник (газированная)</a:t>
              </a:r>
            </a:p>
          </p:txBody>
        </p:sp>
        <p:sp>
          <p:nvSpPr>
            <p:cNvPr id="10255" name="Rectangle 15">
              <a:extLst>
                <a:ext uri="{FF2B5EF4-FFF2-40B4-BE49-F238E27FC236}">
                  <a16:creationId xmlns:a16="http://schemas.microsoft.com/office/drawing/2014/main" id="{20E2B179-CC09-806E-1DFB-3BADB66784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91" y="3401"/>
              <a:ext cx="1326" cy="256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8320" rIns="90000" bIns="468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5pPr>
              <a:lvl6pPr marL="25146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6pPr>
              <a:lvl7pPr marL="29718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7pPr>
              <a:lvl8pPr marL="34290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8pPr>
              <a:lvl9pPr marL="38862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9pPr>
            </a:lstStyle>
            <a:p>
              <a:pPr algn="ctr">
                <a:lnSpc>
                  <a:spcPct val="95000"/>
                </a:lnSpc>
                <a:buClrTx/>
                <a:buFontTx/>
                <a:buNone/>
              </a:pPr>
              <a:r>
                <a:rPr lang="ru-RU" altLang="pt-PT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50-1000</a:t>
              </a:r>
            </a:p>
          </p:txBody>
        </p:sp>
        <p:sp>
          <p:nvSpPr>
            <p:cNvPr id="10256" name="Rectangle 16">
              <a:extLst>
                <a:ext uri="{FF2B5EF4-FFF2-40B4-BE49-F238E27FC236}">
                  <a16:creationId xmlns:a16="http://schemas.microsoft.com/office/drawing/2014/main" id="{A2A1EAF7-725F-3EB3-85B3-8AFD51FA35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3" y="3401"/>
              <a:ext cx="1481" cy="256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8320" rIns="90000" bIns="468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5pPr>
              <a:lvl6pPr marL="25146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6pPr>
              <a:lvl7pPr marL="29718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7pPr>
              <a:lvl8pPr marL="34290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8pPr>
              <a:lvl9pPr marL="38862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9pPr>
            </a:lstStyle>
            <a:p>
              <a:pPr algn="ctr">
                <a:lnSpc>
                  <a:spcPct val="95000"/>
                </a:lnSpc>
                <a:buClrTx/>
                <a:buFontTx/>
                <a:buNone/>
              </a:pPr>
              <a:r>
                <a:rPr lang="ru-RU" altLang="pt-PT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280</a:t>
              </a:r>
            </a:p>
          </p:txBody>
        </p:sp>
        <p:sp>
          <p:nvSpPr>
            <p:cNvPr id="10257" name="Rectangle 17">
              <a:extLst>
                <a:ext uri="{FF2B5EF4-FFF2-40B4-BE49-F238E27FC236}">
                  <a16:creationId xmlns:a16="http://schemas.microsoft.com/office/drawing/2014/main" id="{D209BEA7-B21D-5960-7BB1-C32FDEF274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" y="3662"/>
              <a:ext cx="3021" cy="447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8320" rIns="90000" bIns="468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5pPr>
              <a:lvl6pPr marL="25146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6pPr>
              <a:lvl7pPr marL="29718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7pPr>
              <a:lvl8pPr marL="34290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8pPr>
              <a:lvl9pPr marL="38862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9pPr>
            </a:lstStyle>
            <a:p>
              <a:pPr>
                <a:lnSpc>
                  <a:spcPct val="95000"/>
                </a:lnSpc>
                <a:buClrTx/>
                <a:buFontTx/>
                <a:buNone/>
              </a:pPr>
              <a:r>
                <a:rPr lang="ru-RU" altLang="pt-PT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Святой источник спортик (негазированная)</a:t>
              </a:r>
            </a:p>
          </p:txBody>
        </p:sp>
        <p:sp>
          <p:nvSpPr>
            <p:cNvPr id="10258" name="Rectangle 18">
              <a:extLst>
                <a:ext uri="{FF2B5EF4-FFF2-40B4-BE49-F238E27FC236}">
                  <a16:creationId xmlns:a16="http://schemas.microsoft.com/office/drawing/2014/main" id="{33029CB8-190D-8963-9678-C575E010B8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91" y="3662"/>
              <a:ext cx="1326" cy="447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8320" rIns="90000" bIns="468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5pPr>
              <a:lvl6pPr marL="25146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6pPr>
              <a:lvl7pPr marL="29718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7pPr>
              <a:lvl8pPr marL="34290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8pPr>
              <a:lvl9pPr marL="38862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9pPr>
            </a:lstStyle>
            <a:p>
              <a:pPr algn="ctr">
                <a:lnSpc>
                  <a:spcPct val="95000"/>
                </a:lnSpc>
                <a:buClrTx/>
                <a:buFontTx/>
                <a:buNone/>
              </a:pPr>
              <a:r>
                <a:rPr lang="ru-RU" altLang="pt-PT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100-500</a:t>
              </a:r>
            </a:p>
          </p:txBody>
        </p:sp>
        <p:sp>
          <p:nvSpPr>
            <p:cNvPr id="10259" name="Rectangle 19">
              <a:extLst>
                <a:ext uri="{FF2B5EF4-FFF2-40B4-BE49-F238E27FC236}">
                  <a16:creationId xmlns:a16="http://schemas.microsoft.com/office/drawing/2014/main" id="{E5B6E9B4-B712-46C3-F016-5E03F487CC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3" y="3662"/>
              <a:ext cx="1481" cy="447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8320" rIns="90000" bIns="468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5pPr>
              <a:lvl6pPr marL="25146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6pPr>
              <a:lvl7pPr marL="29718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7pPr>
              <a:lvl8pPr marL="34290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8pPr>
              <a:lvl9pPr marL="38862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9pPr>
            </a:lstStyle>
            <a:p>
              <a:pPr algn="ctr">
                <a:lnSpc>
                  <a:spcPct val="95000"/>
                </a:lnSpc>
                <a:buClrTx/>
                <a:buFontTx/>
                <a:buNone/>
              </a:pPr>
              <a:r>
                <a:rPr lang="ru-RU" altLang="pt-PT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215</a:t>
              </a:r>
            </a:p>
          </p:txBody>
        </p:sp>
        <p:sp>
          <p:nvSpPr>
            <p:cNvPr id="10260" name="Rectangle 20">
              <a:extLst>
                <a:ext uri="{FF2B5EF4-FFF2-40B4-BE49-F238E27FC236}">
                  <a16:creationId xmlns:a16="http://schemas.microsoft.com/office/drawing/2014/main" id="{845671F4-368E-AAFD-CAD2-868C5F50DE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" y="4115"/>
              <a:ext cx="3021" cy="256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8320" rIns="90000" bIns="468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5pPr>
              <a:lvl6pPr marL="25146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6pPr>
              <a:lvl7pPr marL="29718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7pPr>
              <a:lvl8pPr marL="34290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8pPr>
              <a:lvl9pPr marL="38862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9pPr>
            </a:lstStyle>
            <a:p>
              <a:pPr>
                <a:lnSpc>
                  <a:spcPct val="95000"/>
                </a:lnSpc>
                <a:buClrTx/>
                <a:buFontTx/>
                <a:buNone/>
              </a:pPr>
              <a:r>
                <a:rPr lang="ru-RU" altLang="pt-PT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Холодная вода из крана</a:t>
              </a:r>
            </a:p>
          </p:txBody>
        </p:sp>
        <p:sp>
          <p:nvSpPr>
            <p:cNvPr id="10261" name="Rectangle 21">
              <a:extLst>
                <a:ext uri="{FF2B5EF4-FFF2-40B4-BE49-F238E27FC236}">
                  <a16:creationId xmlns:a16="http://schemas.microsoft.com/office/drawing/2014/main" id="{D4070D59-A597-E4C6-BC43-CD3F583D50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91" y="4115"/>
              <a:ext cx="1326" cy="256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8320" rIns="90000" bIns="468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5pPr>
              <a:lvl6pPr marL="25146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6pPr>
              <a:lvl7pPr marL="29718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7pPr>
              <a:lvl8pPr marL="34290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8pPr>
              <a:lvl9pPr marL="38862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9pPr>
            </a:lstStyle>
            <a:p>
              <a:pPr algn="ctr">
                <a:lnSpc>
                  <a:spcPct val="95000"/>
                </a:lnSpc>
                <a:buClrTx/>
                <a:buFontTx/>
                <a:buNone/>
              </a:pPr>
              <a:r>
                <a:rPr lang="ru-RU" altLang="pt-PT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СанПин(&lt;1000)</a:t>
              </a:r>
            </a:p>
          </p:txBody>
        </p:sp>
        <p:sp>
          <p:nvSpPr>
            <p:cNvPr id="10262" name="Rectangle 22">
              <a:extLst>
                <a:ext uri="{FF2B5EF4-FFF2-40B4-BE49-F238E27FC236}">
                  <a16:creationId xmlns:a16="http://schemas.microsoft.com/office/drawing/2014/main" id="{8D9625D7-91FA-0CA1-A734-40FADFE8E5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3" y="4115"/>
              <a:ext cx="1481" cy="256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8320" rIns="90000" bIns="468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5pPr>
              <a:lvl6pPr marL="25146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6pPr>
              <a:lvl7pPr marL="29718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7pPr>
              <a:lvl8pPr marL="34290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8pPr>
              <a:lvl9pPr marL="38862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9pPr>
            </a:lstStyle>
            <a:p>
              <a:pPr algn="ctr">
                <a:lnSpc>
                  <a:spcPct val="95000"/>
                </a:lnSpc>
                <a:buClrTx/>
                <a:buFontTx/>
                <a:buNone/>
              </a:pPr>
              <a:r>
                <a:rPr lang="ru-RU" altLang="pt-PT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450</a:t>
              </a:r>
            </a:p>
          </p:txBody>
        </p:sp>
        <p:sp>
          <p:nvSpPr>
            <p:cNvPr id="10263" name="Rectangle 23">
              <a:extLst>
                <a:ext uri="{FF2B5EF4-FFF2-40B4-BE49-F238E27FC236}">
                  <a16:creationId xmlns:a16="http://schemas.microsoft.com/office/drawing/2014/main" id="{94C9727B-28AF-3545-20CD-A27B843E9E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" y="4376"/>
              <a:ext cx="3021" cy="257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8320" rIns="90000" bIns="468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5pPr>
              <a:lvl6pPr marL="25146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6pPr>
              <a:lvl7pPr marL="29718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7pPr>
              <a:lvl8pPr marL="34290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8pPr>
              <a:lvl9pPr marL="38862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9pPr>
            </a:lstStyle>
            <a:p>
              <a:pPr>
                <a:lnSpc>
                  <a:spcPct val="95000"/>
                </a:lnSpc>
                <a:buClrTx/>
                <a:buFontTx/>
                <a:buNone/>
              </a:pPr>
              <a:r>
                <a:rPr lang="ru-RU" altLang="pt-PT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Кипяченая холодная вода из крана</a:t>
              </a:r>
            </a:p>
          </p:txBody>
        </p:sp>
        <p:sp>
          <p:nvSpPr>
            <p:cNvPr id="10264" name="Rectangle 24">
              <a:extLst>
                <a:ext uri="{FF2B5EF4-FFF2-40B4-BE49-F238E27FC236}">
                  <a16:creationId xmlns:a16="http://schemas.microsoft.com/office/drawing/2014/main" id="{F7049000-B22E-4413-E185-3EC9CFA3A4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91" y="4376"/>
              <a:ext cx="1326" cy="257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pt-PT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265" name="Rectangle 25">
              <a:extLst>
                <a:ext uri="{FF2B5EF4-FFF2-40B4-BE49-F238E27FC236}">
                  <a16:creationId xmlns:a16="http://schemas.microsoft.com/office/drawing/2014/main" id="{10B9B13E-16B3-4C16-E7BF-2AE5DD4F4D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3" y="4376"/>
              <a:ext cx="1481" cy="257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58320" rIns="90000" bIns="46800"/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5pPr>
              <a:lvl6pPr marL="25146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6pPr>
              <a:lvl7pPr marL="29718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7pPr>
              <a:lvl8pPr marL="34290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8pPr>
              <a:lvl9pPr marL="3886200" indent="-228600" defTabSz="4492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9pPr>
            </a:lstStyle>
            <a:p>
              <a:pPr algn="ctr">
                <a:lnSpc>
                  <a:spcPct val="95000"/>
                </a:lnSpc>
                <a:buClrTx/>
                <a:buFontTx/>
                <a:buNone/>
              </a:pPr>
              <a:r>
                <a:rPr lang="ru-RU" altLang="pt-PT">
                  <a:solidFill>
                    <a:schemeClr val="bg2">
                      <a:lumMod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270</a:t>
              </a:r>
            </a:p>
          </p:txBody>
        </p:sp>
        <p:sp>
          <p:nvSpPr>
            <p:cNvPr id="10266" name="Line 26">
              <a:extLst>
                <a:ext uri="{FF2B5EF4-FFF2-40B4-BE49-F238E27FC236}">
                  <a16:creationId xmlns:a16="http://schemas.microsoft.com/office/drawing/2014/main" id="{9C9DC891-96A5-D8C3-0B59-B10D7473F58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5" y="1978"/>
              <a:ext cx="3021" cy="0"/>
            </a:xfrm>
            <a:prstGeom prst="line">
              <a:avLst/>
            </a:prstGeom>
            <a:grpFill/>
            <a:ln w="7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PT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267" name="Line 27">
              <a:extLst>
                <a:ext uri="{FF2B5EF4-FFF2-40B4-BE49-F238E27FC236}">
                  <a16:creationId xmlns:a16="http://schemas.microsoft.com/office/drawing/2014/main" id="{2A2073FB-B6F8-8E41-FDFF-6F9FB550FBB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91" y="1978"/>
              <a:ext cx="1326" cy="0"/>
            </a:xfrm>
            <a:prstGeom prst="line">
              <a:avLst/>
            </a:prstGeom>
            <a:grpFill/>
            <a:ln w="7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PT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268" name="Line 28">
              <a:extLst>
                <a:ext uri="{FF2B5EF4-FFF2-40B4-BE49-F238E27FC236}">
                  <a16:creationId xmlns:a16="http://schemas.microsoft.com/office/drawing/2014/main" id="{7ABF9B46-86A8-1A0C-BF67-7DBB5BECB90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23" y="1978"/>
              <a:ext cx="1481" cy="0"/>
            </a:xfrm>
            <a:prstGeom prst="line">
              <a:avLst/>
            </a:prstGeom>
            <a:grpFill/>
            <a:ln w="7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PT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269" name="Line 29">
              <a:extLst>
                <a:ext uri="{FF2B5EF4-FFF2-40B4-BE49-F238E27FC236}">
                  <a16:creationId xmlns:a16="http://schemas.microsoft.com/office/drawing/2014/main" id="{177CD875-203A-648D-578E-9E1364D7AA1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5" y="2621"/>
              <a:ext cx="3021" cy="0"/>
            </a:xfrm>
            <a:prstGeom prst="line">
              <a:avLst/>
            </a:prstGeom>
            <a:grpFill/>
            <a:ln w="7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PT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270" name="Line 30">
              <a:extLst>
                <a:ext uri="{FF2B5EF4-FFF2-40B4-BE49-F238E27FC236}">
                  <a16:creationId xmlns:a16="http://schemas.microsoft.com/office/drawing/2014/main" id="{FE3373AE-9A0A-220E-67C7-14FE9CF56AA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91" y="2621"/>
              <a:ext cx="1326" cy="0"/>
            </a:xfrm>
            <a:prstGeom prst="line">
              <a:avLst/>
            </a:prstGeom>
            <a:grpFill/>
            <a:ln w="7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PT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271" name="Line 31">
              <a:extLst>
                <a:ext uri="{FF2B5EF4-FFF2-40B4-BE49-F238E27FC236}">
                  <a16:creationId xmlns:a16="http://schemas.microsoft.com/office/drawing/2014/main" id="{CD257AE3-536A-3360-485E-4CD74570363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23" y="2621"/>
              <a:ext cx="1481" cy="0"/>
            </a:xfrm>
            <a:prstGeom prst="line">
              <a:avLst/>
            </a:prstGeom>
            <a:grpFill/>
            <a:ln w="7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PT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272" name="Line 32">
              <a:extLst>
                <a:ext uri="{FF2B5EF4-FFF2-40B4-BE49-F238E27FC236}">
                  <a16:creationId xmlns:a16="http://schemas.microsoft.com/office/drawing/2014/main" id="{793C5BAB-64E1-5C00-87B7-98E9072B4D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5" y="2882"/>
              <a:ext cx="3021" cy="0"/>
            </a:xfrm>
            <a:prstGeom prst="line">
              <a:avLst/>
            </a:prstGeom>
            <a:grpFill/>
            <a:ln w="7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PT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273" name="Line 33">
              <a:extLst>
                <a:ext uri="{FF2B5EF4-FFF2-40B4-BE49-F238E27FC236}">
                  <a16:creationId xmlns:a16="http://schemas.microsoft.com/office/drawing/2014/main" id="{789C7BAB-C6F9-8A5C-AE32-32AFD15F7C2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91" y="2882"/>
              <a:ext cx="1326" cy="0"/>
            </a:xfrm>
            <a:prstGeom prst="line">
              <a:avLst/>
            </a:prstGeom>
            <a:grpFill/>
            <a:ln w="7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PT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274" name="Line 34">
              <a:extLst>
                <a:ext uri="{FF2B5EF4-FFF2-40B4-BE49-F238E27FC236}">
                  <a16:creationId xmlns:a16="http://schemas.microsoft.com/office/drawing/2014/main" id="{A1576A74-759C-1D3C-FFC7-330749B66F4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23" y="2882"/>
              <a:ext cx="1481" cy="0"/>
            </a:xfrm>
            <a:prstGeom prst="line">
              <a:avLst/>
            </a:prstGeom>
            <a:grpFill/>
            <a:ln w="7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PT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275" name="Line 35">
              <a:extLst>
                <a:ext uri="{FF2B5EF4-FFF2-40B4-BE49-F238E27FC236}">
                  <a16:creationId xmlns:a16="http://schemas.microsoft.com/office/drawing/2014/main" id="{B29BA507-A2FB-9B8D-9A53-33DF9B1E54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5" y="3142"/>
              <a:ext cx="3021" cy="0"/>
            </a:xfrm>
            <a:prstGeom prst="line">
              <a:avLst/>
            </a:prstGeom>
            <a:grpFill/>
            <a:ln w="7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PT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276" name="Line 36">
              <a:extLst>
                <a:ext uri="{FF2B5EF4-FFF2-40B4-BE49-F238E27FC236}">
                  <a16:creationId xmlns:a16="http://schemas.microsoft.com/office/drawing/2014/main" id="{AD35DF24-07D5-6E1D-E964-5C1E0BAD50F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91" y="3142"/>
              <a:ext cx="1326" cy="0"/>
            </a:xfrm>
            <a:prstGeom prst="line">
              <a:avLst/>
            </a:prstGeom>
            <a:grpFill/>
            <a:ln w="7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PT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277" name="Line 37">
              <a:extLst>
                <a:ext uri="{FF2B5EF4-FFF2-40B4-BE49-F238E27FC236}">
                  <a16:creationId xmlns:a16="http://schemas.microsoft.com/office/drawing/2014/main" id="{ECBD48A4-9BEB-7341-8B12-A1B35DE04D0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23" y="3142"/>
              <a:ext cx="1481" cy="0"/>
            </a:xfrm>
            <a:prstGeom prst="line">
              <a:avLst/>
            </a:prstGeom>
            <a:grpFill/>
            <a:ln w="7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PT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278" name="Line 38">
              <a:extLst>
                <a:ext uri="{FF2B5EF4-FFF2-40B4-BE49-F238E27FC236}">
                  <a16:creationId xmlns:a16="http://schemas.microsoft.com/office/drawing/2014/main" id="{7050CCB6-75DA-4A71-F4A5-AE3C4BD9FED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5" y="3401"/>
              <a:ext cx="3021" cy="0"/>
            </a:xfrm>
            <a:prstGeom prst="line">
              <a:avLst/>
            </a:prstGeom>
            <a:grpFill/>
            <a:ln w="7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PT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279" name="Line 39">
              <a:extLst>
                <a:ext uri="{FF2B5EF4-FFF2-40B4-BE49-F238E27FC236}">
                  <a16:creationId xmlns:a16="http://schemas.microsoft.com/office/drawing/2014/main" id="{799F40B4-EEF7-E30C-2F8A-4343285A70A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91" y="3401"/>
              <a:ext cx="1326" cy="0"/>
            </a:xfrm>
            <a:prstGeom prst="line">
              <a:avLst/>
            </a:prstGeom>
            <a:grpFill/>
            <a:ln w="7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PT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280" name="Line 40">
              <a:extLst>
                <a:ext uri="{FF2B5EF4-FFF2-40B4-BE49-F238E27FC236}">
                  <a16:creationId xmlns:a16="http://schemas.microsoft.com/office/drawing/2014/main" id="{86940E75-0D22-ABCC-9BC3-FAA10E50F75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23" y="3401"/>
              <a:ext cx="1481" cy="0"/>
            </a:xfrm>
            <a:prstGeom prst="line">
              <a:avLst/>
            </a:prstGeom>
            <a:grpFill/>
            <a:ln w="7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PT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281" name="Line 41">
              <a:extLst>
                <a:ext uri="{FF2B5EF4-FFF2-40B4-BE49-F238E27FC236}">
                  <a16:creationId xmlns:a16="http://schemas.microsoft.com/office/drawing/2014/main" id="{A78027F3-53E2-7ABC-0E06-79EDE854CD2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5" y="3662"/>
              <a:ext cx="3021" cy="0"/>
            </a:xfrm>
            <a:prstGeom prst="line">
              <a:avLst/>
            </a:prstGeom>
            <a:grpFill/>
            <a:ln w="7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PT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282" name="Line 42">
              <a:extLst>
                <a:ext uri="{FF2B5EF4-FFF2-40B4-BE49-F238E27FC236}">
                  <a16:creationId xmlns:a16="http://schemas.microsoft.com/office/drawing/2014/main" id="{BB585027-482B-8103-D9A5-40ED941948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91" y="3662"/>
              <a:ext cx="1326" cy="0"/>
            </a:xfrm>
            <a:prstGeom prst="line">
              <a:avLst/>
            </a:prstGeom>
            <a:grpFill/>
            <a:ln w="7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PT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283" name="Line 43">
              <a:extLst>
                <a:ext uri="{FF2B5EF4-FFF2-40B4-BE49-F238E27FC236}">
                  <a16:creationId xmlns:a16="http://schemas.microsoft.com/office/drawing/2014/main" id="{835717CD-13E0-3C4B-ED61-04E5BD3D2D0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23" y="3662"/>
              <a:ext cx="1481" cy="0"/>
            </a:xfrm>
            <a:prstGeom prst="line">
              <a:avLst/>
            </a:prstGeom>
            <a:grpFill/>
            <a:ln w="7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PT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284" name="Line 44">
              <a:extLst>
                <a:ext uri="{FF2B5EF4-FFF2-40B4-BE49-F238E27FC236}">
                  <a16:creationId xmlns:a16="http://schemas.microsoft.com/office/drawing/2014/main" id="{90889DA2-8A98-FAF6-DEF6-0E76DAED007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5" y="4115"/>
              <a:ext cx="3021" cy="0"/>
            </a:xfrm>
            <a:prstGeom prst="line">
              <a:avLst/>
            </a:prstGeom>
            <a:grpFill/>
            <a:ln w="7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PT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285" name="Line 45">
              <a:extLst>
                <a:ext uri="{FF2B5EF4-FFF2-40B4-BE49-F238E27FC236}">
                  <a16:creationId xmlns:a16="http://schemas.microsoft.com/office/drawing/2014/main" id="{AC4C5AAD-390C-5052-6361-29A0A3FC515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91" y="4115"/>
              <a:ext cx="1326" cy="0"/>
            </a:xfrm>
            <a:prstGeom prst="line">
              <a:avLst/>
            </a:prstGeom>
            <a:grpFill/>
            <a:ln w="7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PT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286" name="Line 46">
              <a:extLst>
                <a:ext uri="{FF2B5EF4-FFF2-40B4-BE49-F238E27FC236}">
                  <a16:creationId xmlns:a16="http://schemas.microsoft.com/office/drawing/2014/main" id="{C60306B5-0B1B-0294-943E-CB0528D7E2B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23" y="4115"/>
              <a:ext cx="1481" cy="0"/>
            </a:xfrm>
            <a:prstGeom prst="line">
              <a:avLst/>
            </a:prstGeom>
            <a:grpFill/>
            <a:ln w="7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PT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287" name="Line 47">
              <a:extLst>
                <a:ext uri="{FF2B5EF4-FFF2-40B4-BE49-F238E27FC236}">
                  <a16:creationId xmlns:a16="http://schemas.microsoft.com/office/drawing/2014/main" id="{3E00F458-04E3-4BAE-254B-B91DD116A6B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5" y="4376"/>
              <a:ext cx="3021" cy="0"/>
            </a:xfrm>
            <a:prstGeom prst="line">
              <a:avLst/>
            </a:prstGeom>
            <a:grpFill/>
            <a:ln w="7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PT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288" name="Line 48">
              <a:extLst>
                <a:ext uri="{FF2B5EF4-FFF2-40B4-BE49-F238E27FC236}">
                  <a16:creationId xmlns:a16="http://schemas.microsoft.com/office/drawing/2014/main" id="{9A682BCD-8028-3490-9862-0AE922ACB7D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91" y="4376"/>
              <a:ext cx="1326" cy="0"/>
            </a:xfrm>
            <a:prstGeom prst="line">
              <a:avLst/>
            </a:prstGeom>
            <a:grpFill/>
            <a:ln w="7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PT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289" name="Line 49">
              <a:extLst>
                <a:ext uri="{FF2B5EF4-FFF2-40B4-BE49-F238E27FC236}">
                  <a16:creationId xmlns:a16="http://schemas.microsoft.com/office/drawing/2014/main" id="{A4C1315C-D3CE-05B5-266D-6266D060CE2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23" y="4376"/>
              <a:ext cx="1481" cy="0"/>
            </a:xfrm>
            <a:prstGeom prst="line">
              <a:avLst/>
            </a:prstGeom>
            <a:grpFill/>
            <a:ln w="7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PT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290" name="Line 50">
              <a:extLst>
                <a:ext uri="{FF2B5EF4-FFF2-40B4-BE49-F238E27FC236}">
                  <a16:creationId xmlns:a16="http://schemas.microsoft.com/office/drawing/2014/main" id="{DEF6B729-D941-F50B-8C57-C68805D4D0F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5" y="4638"/>
              <a:ext cx="3021" cy="0"/>
            </a:xfrm>
            <a:prstGeom prst="line">
              <a:avLst/>
            </a:prstGeom>
            <a:grpFill/>
            <a:ln w="7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PT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291" name="Line 51">
              <a:extLst>
                <a:ext uri="{FF2B5EF4-FFF2-40B4-BE49-F238E27FC236}">
                  <a16:creationId xmlns:a16="http://schemas.microsoft.com/office/drawing/2014/main" id="{806BC683-8AA0-CC26-CA84-E16359F1F42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91" y="4638"/>
              <a:ext cx="1326" cy="0"/>
            </a:xfrm>
            <a:prstGeom prst="line">
              <a:avLst/>
            </a:prstGeom>
            <a:grpFill/>
            <a:ln w="7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PT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292" name="Line 52">
              <a:extLst>
                <a:ext uri="{FF2B5EF4-FFF2-40B4-BE49-F238E27FC236}">
                  <a16:creationId xmlns:a16="http://schemas.microsoft.com/office/drawing/2014/main" id="{E46235DB-CA2F-E611-B6FF-46EE9589D88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23" y="4638"/>
              <a:ext cx="1481" cy="0"/>
            </a:xfrm>
            <a:prstGeom prst="line">
              <a:avLst/>
            </a:prstGeom>
            <a:grpFill/>
            <a:ln w="7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PT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293" name="Line 53">
              <a:extLst>
                <a:ext uri="{FF2B5EF4-FFF2-40B4-BE49-F238E27FC236}">
                  <a16:creationId xmlns:a16="http://schemas.microsoft.com/office/drawing/2014/main" id="{8959B823-0A56-1DA5-7524-6F66A2491BC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5" y="1978"/>
              <a:ext cx="0" cy="639"/>
            </a:xfrm>
            <a:prstGeom prst="line">
              <a:avLst/>
            </a:prstGeom>
            <a:grpFill/>
            <a:ln w="7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PT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294" name="Line 54">
              <a:extLst>
                <a:ext uri="{FF2B5EF4-FFF2-40B4-BE49-F238E27FC236}">
                  <a16:creationId xmlns:a16="http://schemas.microsoft.com/office/drawing/2014/main" id="{7208FE53-4F94-2F53-AA3F-0035ADA6083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5" y="2621"/>
              <a:ext cx="0" cy="256"/>
            </a:xfrm>
            <a:prstGeom prst="line">
              <a:avLst/>
            </a:prstGeom>
            <a:grpFill/>
            <a:ln w="7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PT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295" name="Line 55">
              <a:extLst>
                <a:ext uri="{FF2B5EF4-FFF2-40B4-BE49-F238E27FC236}">
                  <a16:creationId xmlns:a16="http://schemas.microsoft.com/office/drawing/2014/main" id="{2ED9E367-3CE8-6B42-1208-3B7867C845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5" y="2882"/>
              <a:ext cx="0" cy="256"/>
            </a:xfrm>
            <a:prstGeom prst="line">
              <a:avLst/>
            </a:prstGeom>
            <a:grpFill/>
            <a:ln w="7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PT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296" name="Line 56">
              <a:extLst>
                <a:ext uri="{FF2B5EF4-FFF2-40B4-BE49-F238E27FC236}">
                  <a16:creationId xmlns:a16="http://schemas.microsoft.com/office/drawing/2014/main" id="{9100CF60-5744-3D32-D48C-FB516D46C35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5" y="3142"/>
              <a:ext cx="0" cy="256"/>
            </a:xfrm>
            <a:prstGeom prst="line">
              <a:avLst/>
            </a:prstGeom>
            <a:grpFill/>
            <a:ln w="7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PT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297" name="Line 57">
              <a:extLst>
                <a:ext uri="{FF2B5EF4-FFF2-40B4-BE49-F238E27FC236}">
                  <a16:creationId xmlns:a16="http://schemas.microsoft.com/office/drawing/2014/main" id="{7468A401-8B83-AA69-A394-162265E96BF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5" y="3401"/>
              <a:ext cx="0" cy="256"/>
            </a:xfrm>
            <a:prstGeom prst="line">
              <a:avLst/>
            </a:prstGeom>
            <a:grpFill/>
            <a:ln w="7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PT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298" name="Line 58">
              <a:extLst>
                <a:ext uri="{FF2B5EF4-FFF2-40B4-BE49-F238E27FC236}">
                  <a16:creationId xmlns:a16="http://schemas.microsoft.com/office/drawing/2014/main" id="{74C70F2C-4AFE-3D8F-82FC-59A3972065C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5" y="3662"/>
              <a:ext cx="0" cy="447"/>
            </a:xfrm>
            <a:prstGeom prst="line">
              <a:avLst/>
            </a:prstGeom>
            <a:grpFill/>
            <a:ln w="7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PT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299" name="Line 59">
              <a:extLst>
                <a:ext uri="{FF2B5EF4-FFF2-40B4-BE49-F238E27FC236}">
                  <a16:creationId xmlns:a16="http://schemas.microsoft.com/office/drawing/2014/main" id="{B19F7EF7-FC63-5FAE-E022-2400AE69DF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5" y="4115"/>
              <a:ext cx="0" cy="256"/>
            </a:xfrm>
            <a:prstGeom prst="line">
              <a:avLst/>
            </a:prstGeom>
            <a:grpFill/>
            <a:ln w="7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PT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300" name="Line 60">
              <a:extLst>
                <a:ext uri="{FF2B5EF4-FFF2-40B4-BE49-F238E27FC236}">
                  <a16:creationId xmlns:a16="http://schemas.microsoft.com/office/drawing/2014/main" id="{35C33426-7D00-0C18-1F0E-36E3454B81D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5" y="4376"/>
              <a:ext cx="0" cy="257"/>
            </a:xfrm>
            <a:prstGeom prst="line">
              <a:avLst/>
            </a:prstGeom>
            <a:grpFill/>
            <a:ln w="7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PT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301" name="Line 61">
              <a:extLst>
                <a:ext uri="{FF2B5EF4-FFF2-40B4-BE49-F238E27FC236}">
                  <a16:creationId xmlns:a16="http://schemas.microsoft.com/office/drawing/2014/main" id="{0BAF90F2-CCA8-A1E0-A262-E55D2B281F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91" y="1978"/>
              <a:ext cx="0" cy="639"/>
            </a:xfrm>
            <a:prstGeom prst="line">
              <a:avLst/>
            </a:prstGeom>
            <a:grpFill/>
            <a:ln w="7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PT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302" name="Line 62">
              <a:extLst>
                <a:ext uri="{FF2B5EF4-FFF2-40B4-BE49-F238E27FC236}">
                  <a16:creationId xmlns:a16="http://schemas.microsoft.com/office/drawing/2014/main" id="{BD9E34F1-3F0D-7EB9-85A2-020F1B95441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91" y="2621"/>
              <a:ext cx="0" cy="256"/>
            </a:xfrm>
            <a:prstGeom prst="line">
              <a:avLst/>
            </a:prstGeom>
            <a:grpFill/>
            <a:ln w="7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PT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303" name="Line 63">
              <a:extLst>
                <a:ext uri="{FF2B5EF4-FFF2-40B4-BE49-F238E27FC236}">
                  <a16:creationId xmlns:a16="http://schemas.microsoft.com/office/drawing/2014/main" id="{5CA92BC9-1762-B5C6-1926-8F1FF034C9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91" y="2882"/>
              <a:ext cx="0" cy="256"/>
            </a:xfrm>
            <a:prstGeom prst="line">
              <a:avLst/>
            </a:prstGeom>
            <a:grpFill/>
            <a:ln w="7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PT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304" name="Line 64">
              <a:extLst>
                <a:ext uri="{FF2B5EF4-FFF2-40B4-BE49-F238E27FC236}">
                  <a16:creationId xmlns:a16="http://schemas.microsoft.com/office/drawing/2014/main" id="{7D0FB7DC-D0D3-71E9-E1A1-50CAEB59A59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91" y="3142"/>
              <a:ext cx="0" cy="256"/>
            </a:xfrm>
            <a:prstGeom prst="line">
              <a:avLst/>
            </a:prstGeom>
            <a:grpFill/>
            <a:ln w="7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PT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305" name="Line 65">
              <a:extLst>
                <a:ext uri="{FF2B5EF4-FFF2-40B4-BE49-F238E27FC236}">
                  <a16:creationId xmlns:a16="http://schemas.microsoft.com/office/drawing/2014/main" id="{D16AF015-3E1A-E0BB-AF20-F3315EC8FA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91" y="3401"/>
              <a:ext cx="0" cy="256"/>
            </a:xfrm>
            <a:prstGeom prst="line">
              <a:avLst/>
            </a:prstGeom>
            <a:grpFill/>
            <a:ln w="7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PT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306" name="Line 66">
              <a:extLst>
                <a:ext uri="{FF2B5EF4-FFF2-40B4-BE49-F238E27FC236}">
                  <a16:creationId xmlns:a16="http://schemas.microsoft.com/office/drawing/2014/main" id="{F45DE543-2CE9-D529-D1A8-A0176EF924B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91" y="3662"/>
              <a:ext cx="0" cy="447"/>
            </a:xfrm>
            <a:prstGeom prst="line">
              <a:avLst/>
            </a:prstGeom>
            <a:grpFill/>
            <a:ln w="7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PT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307" name="Line 67">
              <a:extLst>
                <a:ext uri="{FF2B5EF4-FFF2-40B4-BE49-F238E27FC236}">
                  <a16:creationId xmlns:a16="http://schemas.microsoft.com/office/drawing/2014/main" id="{06F3FCCF-1764-692A-2A81-61DEC52E645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91" y="4115"/>
              <a:ext cx="0" cy="256"/>
            </a:xfrm>
            <a:prstGeom prst="line">
              <a:avLst/>
            </a:prstGeom>
            <a:grpFill/>
            <a:ln w="7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PT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308" name="Line 68">
              <a:extLst>
                <a:ext uri="{FF2B5EF4-FFF2-40B4-BE49-F238E27FC236}">
                  <a16:creationId xmlns:a16="http://schemas.microsoft.com/office/drawing/2014/main" id="{10EFB3AE-F1B2-2A24-66AE-F68F9D7C73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91" y="4376"/>
              <a:ext cx="0" cy="257"/>
            </a:xfrm>
            <a:prstGeom prst="line">
              <a:avLst/>
            </a:prstGeom>
            <a:grpFill/>
            <a:ln w="7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PT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309" name="Line 69">
              <a:extLst>
                <a:ext uri="{FF2B5EF4-FFF2-40B4-BE49-F238E27FC236}">
                  <a16:creationId xmlns:a16="http://schemas.microsoft.com/office/drawing/2014/main" id="{8CF3C5A9-E7FB-F003-930A-269BA5B5898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23" y="1978"/>
              <a:ext cx="0" cy="639"/>
            </a:xfrm>
            <a:prstGeom prst="line">
              <a:avLst/>
            </a:prstGeom>
            <a:grpFill/>
            <a:ln w="7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PT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310" name="Line 70">
              <a:extLst>
                <a:ext uri="{FF2B5EF4-FFF2-40B4-BE49-F238E27FC236}">
                  <a16:creationId xmlns:a16="http://schemas.microsoft.com/office/drawing/2014/main" id="{D0B4B221-29CE-B5C7-9923-DCB93923CA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23" y="2621"/>
              <a:ext cx="0" cy="256"/>
            </a:xfrm>
            <a:prstGeom prst="line">
              <a:avLst/>
            </a:prstGeom>
            <a:grpFill/>
            <a:ln w="7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PT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311" name="Line 71">
              <a:extLst>
                <a:ext uri="{FF2B5EF4-FFF2-40B4-BE49-F238E27FC236}">
                  <a16:creationId xmlns:a16="http://schemas.microsoft.com/office/drawing/2014/main" id="{29B976CE-7D34-5039-A94F-080EFA78C4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23" y="2882"/>
              <a:ext cx="0" cy="256"/>
            </a:xfrm>
            <a:prstGeom prst="line">
              <a:avLst/>
            </a:prstGeom>
            <a:grpFill/>
            <a:ln w="7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PT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312" name="Line 72">
              <a:extLst>
                <a:ext uri="{FF2B5EF4-FFF2-40B4-BE49-F238E27FC236}">
                  <a16:creationId xmlns:a16="http://schemas.microsoft.com/office/drawing/2014/main" id="{34046EAD-63FB-3217-9D30-90C868900DE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23" y="3142"/>
              <a:ext cx="0" cy="256"/>
            </a:xfrm>
            <a:prstGeom prst="line">
              <a:avLst/>
            </a:prstGeom>
            <a:grpFill/>
            <a:ln w="7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PT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313" name="Line 73">
              <a:extLst>
                <a:ext uri="{FF2B5EF4-FFF2-40B4-BE49-F238E27FC236}">
                  <a16:creationId xmlns:a16="http://schemas.microsoft.com/office/drawing/2014/main" id="{494E964F-52A3-4914-54E8-C415E7E2DF4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23" y="3401"/>
              <a:ext cx="0" cy="256"/>
            </a:xfrm>
            <a:prstGeom prst="line">
              <a:avLst/>
            </a:prstGeom>
            <a:grpFill/>
            <a:ln w="7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PT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314" name="Line 74">
              <a:extLst>
                <a:ext uri="{FF2B5EF4-FFF2-40B4-BE49-F238E27FC236}">
                  <a16:creationId xmlns:a16="http://schemas.microsoft.com/office/drawing/2014/main" id="{949C9B29-EB0D-B433-A2AE-6FABF4870CE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23" y="3662"/>
              <a:ext cx="0" cy="447"/>
            </a:xfrm>
            <a:prstGeom prst="line">
              <a:avLst/>
            </a:prstGeom>
            <a:grpFill/>
            <a:ln w="7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PT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315" name="Line 75">
              <a:extLst>
                <a:ext uri="{FF2B5EF4-FFF2-40B4-BE49-F238E27FC236}">
                  <a16:creationId xmlns:a16="http://schemas.microsoft.com/office/drawing/2014/main" id="{A236FBD1-0C46-4C33-A27A-687B64A654B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23" y="4115"/>
              <a:ext cx="0" cy="256"/>
            </a:xfrm>
            <a:prstGeom prst="line">
              <a:avLst/>
            </a:prstGeom>
            <a:grpFill/>
            <a:ln w="7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PT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316" name="Line 76">
              <a:extLst>
                <a:ext uri="{FF2B5EF4-FFF2-40B4-BE49-F238E27FC236}">
                  <a16:creationId xmlns:a16="http://schemas.microsoft.com/office/drawing/2014/main" id="{7F83AC31-2837-D4AF-C153-8EC32EB06EE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23" y="4376"/>
              <a:ext cx="0" cy="257"/>
            </a:xfrm>
            <a:prstGeom prst="line">
              <a:avLst/>
            </a:prstGeom>
            <a:grpFill/>
            <a:ln w="7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PT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317" name="Line 77">
              <a:extLst>
                <a:ext uri="{FF2B5EF4-FFF2-40B4-BE49-F238E27FC236}">
                  <a16:creationId xmlns:a16="http://schemas.microsoft.com/office/drawing/2014/main" id="{A1236B98-CFF4-2A5C-E57E-95F05E0BF59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112" y="1978"/>
              <a:ext cx="0" cy="639"/>
            </a:xfrm>
            <a:prstGeom prst="line">
              <a:avLst/>
            </a:prstGeom>
            <a:grpFill/>
            <a:ln w="7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PT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318" name="Line 78">
              <a:extLst>
                <a:ext uri="{FF2B5EF4-FFF2-40B4-BE49-F238E27FC236}">
                  <a16:creationId xmlns:a16="http://schemas.microsoft.com/office/drawing/2014/main" id="{965C5238-DC3E-91C6-F037-A2910F7A484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112" y="2621"/>
              <a:ext cx="0" cy="256"/>
            </a:xfrm>
            <a:prstGeom prst="line">
              <a:avLst/>
            </a:prstGeom>
            <a:grpFill/>
            <a:ln w="7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PT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319" name="Line 79">
              <a:extLst>
                <a:ext uri="{FF2B5EF4-FFF2-40B4-BE49-F238E27FC236}">
                  <a16:creationId xmlns:a16="http://schemas.microsoft.com/office/drawing/2014/main" id="{B940418B-99DE-B97A-6C04-9CF0D71B1BA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112" y="2882"/>
              <a:ext cx="0" cy="256"/>
            </a:xfrm>
            <a:prstGeom prst="line">
              <a:avLst/>
            </a:prstGeom>
            <a:grpFill/>
            <a:ln w="7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PT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320" name="Line 80">
              <a:extLst>
                <a:ext uri="{FF2B5EF4-FFF2-40B4-BE49-F238E27FC236}">
                  <a16:creationId xmlns:a16="http://schemas.microsoft.com/office/drawing/2014/main" id="{656ED951-5DCE-FA5C-4EF1-0827434EC06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112" y="3142"/>
              <a:ext cx="0" cy="256"/>
            </a:xfrm>
            <a:prstGeom prst="line">
              <a:avLst/>
            </a:prstGeom>
            <a:grpFill/>
            <a:ln w="7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PT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321" name="Line 81">
              <a:extLst>
                <a:ext uri="{FF2B5EF4-FFF2-40B4-BE49-F238E27FC236}">
                  <a16:creationId xmlns:a16="http://schemas.microsoft.com/office/drawing/2014/main" id="{4C5702C2-A3F8-93FE-B3AC-81C12105EDC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112" y="3401"/>
              <a:ext cx="0" cy="256"/>
            </a:xfrm>
            <a:prstGeom prst="line">
              <a:avLst/>
            </a:prstGeom>
            <a:grpFill/>
            <a:ln w="7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PT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322" name="Line 82">
              <a:extLst>
                <a:ext uri="{FF2B5EF4-FFF2-40B4-BE49-F238E27FC236}">
                  <a16:creationId xmlns:a16="http://schemas.microsoft.com/office/drawing/2014/main" id="{93BCBE45-463D-A4BA-4F96-CD645CC2A1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112" y="3662"/>
              <a:ext cx="0" cy="447"/>
            </a:xfrm>
            <a:prstGeom prst="line">
              <a:avLst/>
            </a:prstGeom>
            <a:grpFill/>
            <a:ln w="7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PT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323" name="Line 83">
              <a:extLst>
                <a:ext uri="{FF2B5EF4-FFF2-40B4-BE49-F238E27FC236}">
                  <a16:creationId xmlns:a16="http://schemas.microsoft.com/office/drawing/2014/main" id="{96FD7022-1DBC-E045-5645-2786310B82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112" y="4115"/>
              <a:ext cx="0" cy="256"/>
            </a:xfrm>
            <a:prstGeom prst="line">
              <a:avLst/>
            </a:prstGeom>
            <a:grpFill/>
            <a:ln w="7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PT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324" name="Line 84">
              <a:extLst>
                <a:ext uri="{FF2B5EF4-FFF2-40B4-BE49-F238E27FC236}">
                  <a16:creationId xmlns:a16="http://schemas.microsoft.com/office/drawing/2014/main" id="{40F71B23-8A8E-00C7-EA92-0ACE639AAED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112" y="4376"/>
              <a:ext cx="0" cy="257"/>
            </a:xfrm>
            <a:prstGeom prst="line">
              <a:avLst/>
            </a:prstGeom>
            <a:grpFill/>
            <a:ln w="72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PT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0325" name="Text Box 85">
            <a:extLst>
              <a:ext uri="{FF2B5EF4-FFF2-40B4-BE49-F238E27FC236}">
                <a16:creationId xmlns:a16="http://schemas.microsoft.com/office/drawing/2014/main" id="{AFF5A662-152D-EE0F-955F-78AA350FB1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446" y="4818914"/>
            <a:ext cx="9273230" cy="858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084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indent="363538" algn="just">
              <a:buClrTx/>
              <a:buFontTx/>
              <a:buNone/>
            </a:pPr>
            <a:r>
              <a:rPr lang="ru-RU" altLang="pt-PT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Далее проводились измерения электропроводности, вычисления минерализации бутилированной воды (сравнение полученных значений с заявленными на упаковке), воды из крана, и кипяченой воды.</a:t>
            </a:r>
          </a:p>
        </p:txBody>
      </p:sp>
      <p:sp>
        <p:nvSpPr>
          <p:cNvPr id="10326" name="Text Box 86">
            <a:extLst>
              <a:ext uri="{FF2B5EF4-FFF2-40B4-BE49-F238E27FC236}">
                <a16:creationId xmlns:a16="http://schemas.microsoft.com/office/drawing/2014/main" id="{CBCFDDC3-BED8-476D-DA17-F06B442E23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629" y="5834856"/>
            <a:ext cx="9273230" cy="85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084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indent="363538" algn="just">
              <a:buClrTx/>
              <a:buFontTx/>
              <a:buNone/>
            </a:pPr>
            <a:r>
              <a:rPr lang="ru-RU" altLang="pt-PT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Сравнение полученных значений позволяет говорить о том, что бутилированная вода в некоторых случаях почти не отличается от кипяченой по показателю минерализации, и о том, что после кипячения минерализация заметно убывает.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Text Box 1">
            <a:extLst>
              <a:ext uri="{FF2B5EF4-FFF2-40B4-BE49-F238E27FC236}">
                <a16:creationId xmlns:a16="http://schemas.microsoft.com/office/drawing/2014/main" id="{810334F9-8C55-A81C-EAE3-4F94D0667C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712" y="128155"/>
            <a:ext cx="9521825" cy="316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084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indent="452438" algn="just">
              <a:buClrTx/>
              <a:buFontTx/>
              <a:buNone/>
            </a:pPr>
            <a:r>
              <a:rPr lang="ru-RU" altLang="pt-PT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 как минерализация является характеристикой содержания солей в воде, то при заболеваниях или в целях профилактики, когда требуется уменьшить массу потребляемых солей, имеет смысл кипятить воду, а также обращать внимание на этикетку при покупке бутилированной воды. Либо , если нужно увеличить потребление солей, имеет смысл не кипятить воду, а также грамотно  выбирать бутилированную воду.</a:t>
            </a:r>
          </a:p>
          <a:p>
            <a:pPr indent="452438" algn="just">
              <a:buClrTx/>
              <a:buFontTx/>
              <a:buNone/>
            </a:pPr>
            <a:r>
              <a:rPr lang="ru-RU" altLang="pt-PT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Хотя на практике люди редко обращают внимание на такой показатель, как минерализация, тем не менее неправильный солевой баланс может привести к заболеваниям почек, инсульту, раку желудка, головной боли, высокому артериальному давлению.</a:t>
            </a:r>
          </a:p>
          <a:p>
            <a:pPr indent="452438" algn="just">
              <a:buClrTx/>
            </a:pPr>
            <a:r>
              <a:rPr lang="ru-RU" altLang="pt-PT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Обращение внимания на подобный показатель  — это и есть практическое значение проекта</a:t>
            </a:r>
          </a:p>
          <a:p>
            <a:pPr>
              <a:buClrTx/>
            </a:pPr>
            <a:endParaRPr lang="ru-RU" altLang="pt-PT" dirty="0"/>
          </a:p>
        </p:txBody>
      </p:sp>
      <p:pic>
        <p:nvPicPr>
          <p:cNvPr id="11266" name="Picture 2">
            <a:extLst>
              <a:ext uri="{FF2B5EF4-FFF2-40B4-BE49-F238E27FC236}">
                <a16:creationId xmlns:a16="http://schemas.microsoft.com/office/drawing/2014/main" id="{08D1AD59-E49F-D8AE-8F92-FB036D7482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1112" y="3327732"/>
            <a:ext cx="5940425" cy="395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ext Box 1">
            <a:extLst>
              <a:ext uri="{FF2B5EF4-FFF2-40B4-BE49-F238E27FC236}">
                <a16:creationId xmlns:a16="http://schemas.microsoft.com/office/drawing/2014/main" id="{62EFB916-E638-BB17-6A6C-2ADE9FA768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912" y="1646237"/>
            <a:ext cx="9525000" cy="1628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6084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285750" indent="-285750" algn="just">
              <a:buClrTx/>
              <a:buFont typeface="Courier New" panose="02070309020205020404" pitchFamily="49" charset="0"/>
              <a:buChar char="o"/>
            </a:pPr>
            <a:r>
              <a:rPr lang="ru-RU" altLang="pt-PT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Взаимосвязь минерализации и электропроводности есть и ~2 </a:t>
            </a:r>
            <a:r>
              <a:rPr lang="ru-RU" altLang="pt-PT" dirty="0" err="1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мкСм</a:t>
            </a:r>
            <a:r>
              <a:rPr lang="ru-RU" altLang="pt-PT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/ 1 мг/л</a:t>
            </a:r>
          </a:p>
          <a:p>
            <a:pPr marL="285750" indent="-285750" algn="just">
              <a:buClrTx/>
              <a:buFont typeface="Courier New" panose="02070309020205020404" pitchFamily="49" charset="0"/>
              <a:buChar char="o"/>
            </a:pPr>
            <a:r>
              <a:rPr lang="ru-RU" altLang="pt-PT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естественном испарении минерализация воды увеличивается.</a:t>
            </a:r>
          </a:p>
          <a:p>
            <a:pPr marL="285750" indent="-285750" algn="just">
              <a:buClrTx/>
              <a:buFont typeface="Courier New" panose="02070309020205020404" pitchFamily="49" charset="0"/>
              <a:buChar char="o"/>
            </a:pPr>
            <a:r>
              <a:rPr lang="ru-RU" altLang="pt-PT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большинстве случаев значение минерализации на этикетке бутилированной воды соответствует действительному.</a:t>
            </a:r>
          </a:p>
          <a:p>
            <a:pPr marL="285750" indent="-285750" algn="just">
              <a:buClrTx/>
              <a:buFont typeface="Courier New" panose="02070309020205020404" pitchFamily="49" charset="0"/>
              <a:buChar char="o"/>
            </a:pPr>
            <a:r>
              <a:rPr lang="ru-RU" altLang="pt-PT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кипячении минерализация воды заметно уменьшается.</a:t>
            </a:r>
          </a:p>
        </p:txBody>
      </p:sp>
      <p:pic>
        <p:nvPicPr>
          <p:cNvPr id="12290" name="Picture 2">
            <a:extLst>
              <a:ext uri="{FF2B5EF4-FFF2-40B4-BE49-F238E27FC236}">
                <a16:creationId xmlns:a16="http://schemas.microsoft.com/office/drawing/2014/main" id="{3EFC09F4-E3A2-D324-738B-04FFA5D7E1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784"/>
          <a:stretch/>
        </p:blipFill>
        <p:spPr bwMode="auto">
          <a:xfrm>
            <a:off x="4735512" y="3429000"/>
            <a:ext cx="5105400" cy="39277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88271CE-8B4D-4ED2-A1D1-04ADDA154B90}"/>
              </a:ext>
            </a:extLst>
          </p:cNvPr>
          <p:cNvSpPr txBox="1"/>
          <p:nvPr/>
        </p:nvSpPr>
        <p:spPr>
          <a:xfrm>
            <a:off x="468312" y="579437"/>
            <a:ext cx="3886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Итоги: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rizgi-vodi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brizgi-vodi</Template>
  <TotalTime>205</TotalTime>
  <Words>1379</Words>
  <Application>Microsoft Office PowerPoint</Application>
  <PresentationFormat>Произвольный</PresentationFormat>
  <Paragraphs>99</Paragraphs>
  <Slides>11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9" baseType="lpstr">
      <vt:lpstr>Microsoft YaHei</vt:lpstr>
      <vt:lpstr>Arial</vt:lpstr>
      <vt:lpstr>Calibri</vt:lpstr>
      <vt:lpstr>Courier New</vt:lpstr>
      <vt:lpstr>Lucida Sans Unicode</vt:lpstr>
      <vt:lpstr>Times New Roman</vt:lpstr>
      <vt:lpstr>Times]</vt:lpstr>
      <vt:lpstr>brizgi-vodi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Исследование минерализации воды</dc:title>
  <dc:creator>ss s</dc:creator>
  <cp:lastModifiedBy>SCHOOL28SP</cp:lastModifiedBy>
  <cp:revision>81</cp:revision>
  <cp:lastPrinted>1601-01-01T00:00:00Z</cp:lastPrinted>
  <dcterms:created xsi:type="dcterms:W3CDTF">2022-03-30T09:57:13Z</dcterms:created>
  <dcterms:modified xsi:type="dcterms:W3CDTF">2022-05-25T10:26:51Z</dcterms:modified>
</cp:coreProperties>
</file>